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f7f24b143ac04701" /><Relationship Type="http://schemas.openxmlformats.org/officeDocument/2006/relationships/extended-properties" Target="/docProps/app.xml" Id="Rba2902c9556e4f6c" /><Relationship Type="http://schemas.openxmlformats.org/officeDocument/2006/relationships/officeDocument" Target="/ppt/presentation.xml" Id="R6aa707e6e467430a" /></Relationships>
</file>

<file path=ppt/presentation.xml><?xml version="1.0" encoding="utf-8"?>
<p:presentation xmlns:p="http://schemas.openxmlformats.org/presentationml/2006/main">
  <p:sldMasterIdLst>
    <p:sldMasterId xmlns:r="http://schemas.openxmlformats.org/officeDocument/2006/relationships" id="2147483648" r:id="R16ecda92d615474c"/>
  </p:sldMasterIdLst>
  <p:notesMasterIdLst>
    <p:notesMasterId xmlns:r="http://schemas.openxmlformats.org/officeDocument/2006/relationships" r:id="Rdae348c703e9453a"/>
  </p:notesMasterIdLst>
  <p:sldIdLst>
    <p:sldId xmlns:r="http://schemas.openxmlformats.org/officeDocument/2006/relationships" id="256" r:id="Rf2aa3be567d84061"/>
    <p:sldId xmlns:r="http://schemas.openxmlformats.org/officeDocument/2006/relationships" id="257" r:id="Rc44f7387a67d49b1"/>
    <p:sldId xmlns:r="http://schemas.openxmlformats.org/officeDocument/2006/relationships" id="258" r:id="Rbf17764a09cf4e5d"/>
    <p:sldId xmlns:r="http://schemas.openxmlformats.org/officeDocument/2006/relationships" id="259" r:id="R8af7f109385b41c9"/>
    <p:sldId xmlns:r="http://schemas.openxmlformats.org/officeDocument/2006/relationships" id="260" r:id="R5ce9c528829d42ae"/>
    <p:sldId xmlns:r="http://schemas.openxmlformats.org/officeDocument/2006/relationships" id="261" r:id="Rfb80dbdaa91441c2"/>
    <p:sldId xmlns:r="http://schemas.openxmlformats.org/officeDocument/2006/relationships" id="262" r:id="R63ff02b85d14469b"/>
    <p:sldId xmlns:r="http://schemas.openxmlformats.org/officeDocument/2006/relationships" id="263" r:id="R46f8d7db42b249a3"/>
    <p:sldId xmlns:r="http://schemas.openxmlformats.org/officeDocument/2006/relationships" id="264" r:id="R079fdd7993b243e4"/>
    <p:sldId xmlns:r="http://schemas.openxmlformats.org/officeDocument/2006/relationships" id="265" r:id="R7c7ea7d4e39846e5"/>
    <p:sldId xmlns:r="http://schemas.openxmlformats.org/officeDocument/2006/relationships" id="266" r:id="R1cb40e10edc144e3"/>
    <p:sldId xmlns:r="http://schemas.openxmlformats.org/officeDocument/2006/relationships" id="267" r:id="R4141ec9bab80440d"/>
    <p:sldId xmlns:r="http://schemas.openxmlformats.org/officeDocument/2006/relationships" id="268" r:id="Rab202ead31b44211"/>
    <p:sldId xmlns:r="http://schemas.openxmlformats.org/officeDocument/2006/relationships" id="269" r:id="R4b7c7ed5bb7b4cc7"/>
    <p:sldId xmlns:r="http://schemas.openxmlformats.org/officeDocument/2006/relationships" id="270" r:id="Rc23b56ad90634b31"/>
    <p:sldId xmlns:r="http://schemas.openxmlformats.org/officeDocument/2006/relationships" id="271" r:id="R8ba8b69597ab40b7"/>
    <p:sldId xmlns:r="http://schemas.openxmlformats.org/officeDocument/2006/relationships" id="272" r:id="Rb470981b5fe8470d"/>
    <p:sldId xmlns:r="http://schemas.openxmlformats.org/officeDocument/2006/relationships" id="273" r:id="Rb5d3611c4f6e4f5a"/>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66fbb63cf06e41ee" /><Relationship Type="http://schemas.openxmlformats.org/officeDocument/2006/relationships/slideMaster" Target="/ppt/slideMasters/slideMaster1.xml" Id="R16ecda92d615474c" /><Relationship Type="http://schemas.openxmlformats.org/officeDocument/2006/relationships/notesMaster" Target="/ppt/notesMasters/notesMaster1.xml" Id="Rdae348c703e9453a" /><Relationship Type="http://schemas.openxmlformats.org/officeDocument/2006/relationships/presProps" Target="/ppt/presProps.xml" Id="R3a73b82d7c0c48cf" /><Relationship Type="http://schemas.openxmlformats.org/officeDocument/2006/relationships/tableStyles" Target="/ppt/tableStyles.xml" Id="R0de2ca23663a4c93" /><Relationship Type="http://schemas.openxmlformats.org/officeDocument/2006/relationships/slide" Target="/ppt/slides/slide1.xml" Id="Rf2aa3be567d84061" /><Relationship Type="http://schemas.openxmlformats.org/officeDocument/2006/relationships/slide" Target="/ppt/slides/slide2.xml" Id="Rc44f7387a67d49b1" /><Relationship Type="http://schemas.openxmlformats.org/officeDocument/2006/relationships/slide" Target="/ppt/slides/slide3.xml" Id="Rbf17764a09cf4e5d" /><Relationship Type="http://schemas.openxmlformats.org/officeDocument/2006/relationships/slide" Target="/ppt/slides/slide4.xml" Id="R8af7f109385b41c9" /><Relationship Type="http://schemas.openxmlformats.org/officeDocument/2006/relationships/slide" Target="/ppt/slides/slide5.xml" Id="R5ce9c528829d42ae" /><Relationship Type="http://schemas.openxmlformats.org/officeDocument/2006/relationships/slide" Target="/ppt/slides/slide6.xml" Id="Rfb80dbdaa91441c2" /><Relationship Type="http://schemas.openxmlformats.org/officeDocument/2006/relationships/slide" Target="/ppt/slides/slide7.xml" Id="R63ff02b85d14469b" /><Relationship Type="http://schemas.openxmlformats.org/officeDocument/2006/relationships/slide" Target="/ppt/slides/slide8.xml" Id="R46f8d7db42b249a3" /><Relationship Type="http://schemas.openxmlformats.org/officeDocument/2006/relationships/slide" Target="/ppt/slides/slide9.xml" Id="R079fdd7993b243e4" /><Relationship Type="http://schemas.openxmlformats.org/officeDocument/2006/relationships/slide" Target="/ppt/slides/slide10.xml" Id="R7c7ea7d4e39846e5" /><Relationship Type="http://schemas.openxmlformats.org/officeDocument/2006/relationships/slide" Target="/ppt/slides/slide11.xml" Id="R1cb40e10edc144e3" /><Relationship Type="http://schemas.openxmlformats.org/officeDocument/2006/relationships/slide" Target="/ppt/slides/slide12.xml" Id="R4141ec9bab80440d" /><Relationship Type="http://schemas.openxmlformats.org/officeDocument/2006/relationships/slide" Target="/ppt/slides/slide13.xml" Id="Rab202ead31b44211" /><Relationship Type="http://schemas.openxmlformats.org/officeDocument/2006/relationships/slide" Target="/ppt/slides/slide14.xml" Id="R4b7c7ed5bb7b4cc7" /><Relationship Type="http://schemas.openxmlformats.org/officeDocument/2006/relationships/slide" Target="/ppt/slides/slide15.xml" Id="Rc23b56ad90634b31" /><Relationship Type="http://schemas.openxmlformats.org/officeDocument/2006/relationships/slide" Target="/ppt/slides/slide16.xml" Id="R8ba8b69597ab40b7" /><Relationship Type="http://schemas.openxmlformats.org/officeDocument/2006/relationships/slide" Target="/ppt/slides/slide17.xml" Id="Rb470981b5fe8470d" /><Relationship Type="http://schemas.openxmlformats.org/officeDocument/2006/relationships/slide" Target="/ppt/slides/slide18.xml" Id="Rb5d3611c4f6e4f5a"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df88abef1d9848d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3a3580b22d0415e" /><Relationship Type="http://schemas.openxmlformats.org/officeDocument/2006/relationships/notesMaster" Target="/ppt/notesMasters/notesMaster1.xml" Id="R33a9b9172d304e3c"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c07fb53c46d14069" /><Relationship Type="http://schemas.openxmlformats.org/officeDocument/2006/relationships/notesMaster" Target="/ppt/notesMasters/notesMaster1.xml" Id="R28ca91a6703a42b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c0ce9d80b1f49ab" /><Relationship Type="http://schemas.openxmlformats.org/officeDocument/2006/relationships/notesMaster" Target="/ppt/notesMasters/notesMaster1.xml" Id="R2e579bc2b50c408b"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9180cfb4cd254719" /><Relationship Type="http://schemas.openxmlformats.org/officeDocument/2006/relationships/notesMaster" Target="/ppt/notesMasters/notesMaster1.xml" Id="Rcfee91d200554f4b"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aa61bf1103e64b0f" /><Relationship Type="http://schemas.openxmlformats.org/officeDocument/2006/relationships/notesMaster" Target="/ppt/notesMasters/notesMaster1.xml" Id="Rcdb1f2cc83b34e2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b8789940683d4ca4" /><Relationship Type="http://schemas.openxmlformats.org/officeDocument/2006/relationships/notesMaster" Target="/ppt/notesMasters/notesMaster1.xml" Id="R02c1d37c74744ff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1c63677231dd498e" /><Relationship Type="http://schemas.openxmlformats.org/officeDocument/2006/relationships/notesMaster" Target="/ppt/notesMasters/notesMaster1.xml" Id="R4b8c84d26b2e4abb"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178c41d8212a40a2" /><Relationship Type="http://schemas.openxmlformats.org/officeDocument/2006/relationships/notesMaster" Target="/ppt/notesMasters/notesMaster1.xml" Id="Rbe00abb9e6c449b0"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6680b096b9e841ce" /><Relationship Type="http://schemas.openxmlformats.org/officeDocument/2006/relationships/notesMaster" Target="/ppt/notesMasters/notesMaster1.xml" Id="Re4a89ce7d8524f70"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10e10872505f476b" /><Relationship Type="http://schemas.openxmlformats.org/officeDocument/2006/relationships/notesMaster" Target="/ppt/notesMasters/notesMaster1.xml" Id="Rb62f7bf3a34a4107" /></Relationships>
</file>

<file path=ppt/notesSlides/_rels/notesSlide2.xml.rels>&#65279;<?xml version="1.0" encoding="utf-8"?><Relationships xmlns="http://schemas.openxmlformats.org/package/2006/relationships"><Relationship Type="http://schemas.openxmlformats.org/officeDocument/2006/relationships/slide" Target="/ppt/slides/slide2.xml" Id="R2224b1fef1fb48a7" /><Relationship Type="http://schemas.openxmlformats.org/officeDocument/2006/relationships/notesMaster" Target="/ppt/notesMasters/notesMaster1.xml" Id="Rdeb8cba5f3c44f71" /></Relationships>
</file>

<file path=ppt/notesSlides/_rels/notesSlide3.xml.rels>&#65279;<?xml version="1.0" encoding="utf-8"?><Relationships xmlns="http://schemas.openxmlformats.org/package/2006/relationships"><Relationship Type="http://schemas.openxmlformats.org/officeDocument/2006/relationships/slide" Target="/ppt/slides/slide3.xml" Id="Rc985608bd3cd4b2c" /><Relationship Type="http://schemas.openxmlformats.org/officeDocument/2006/relationships/notesMaster" Target="/ppt/notesMasters/notesMaster1.xml" Id="R9e63541e5e524db8" /></Relationships>
</file>

<file path=ppt/notesSlides/_rels/notesSlide4.xml.rels>&#65279;<?xml version="1.0" encoding="utf-8"?><Relationships xmlns="http://schemas.openxmlformats.org/package/2006/relationships"><Relationship Type="http://schemas.openxmlformats.org/officeDocument/2006/relationships/slide" Target="/ppt/slides/slide4.xml" Id="R08e34c495757401c" /><Relationship Type="http://schemas.openxmlformats.org/officeDocument/2006/relationships/notesMaster" Target="/ppt/notesMasters/notesMaster1.xml" Id="R11ad85ae47424fe1" /></Relationships>
</file>

<file path=ppt/notesSlides/_rels/notesSlide5.xml.rels>&#65279;<?xml version="1.0" encoding="utf-8"?><Relationships xmlns="http://schemas.openxmlformats.org/package/2006/relationships"><Relationship Type="http://schemas.openxmlformats.org/officeDocument/2006/relationships/slide" Target="/ppt/slides/slide5.xml" Id="R317e439dc60448c2" /><Relationship Type="http://schemas.openxmlformats.org/officeDocument/2006/relationships/notesMaster" Target="/ppt/notesMasters/notesMaster1.xml" Id="R463e27bdb7c44654" /></Relationships>
</file>

<file path=ppt/notesSlides/_rels/notesSlide6.xml.rels>&#65279;<?xml version="1.0" encoding="utf-8"?><Relationships xmlns="http://schemas.openxmlformats.org/package/2006/relationships"><Relationship Type="http://schemas.openxmlformats.org/officeDocument/2006/relationships/slide" Target="/ppt/slides/slide6.xml" Id="Re2926038f5cd455e" /><Relationship Type="http://schemas.openxmlformats.org/officeDocument/2006/relationships/notesMaster" Target="/ppt/notesMasters/notesMaster1.xml" Id="Rb82e8479ff3f4d4b" /></Relationships>
</file>

<file path=ppt/notesSlides/_rels/notesSlide7.xml.rels>&#65279;<?xml version="1.0" encoding="utf-8"?><Relationships xmlns="http://schemas.openxmlformats.org/package/2006/relationships"><Relationship Type="http://schemas.openxmlformats.org/officeDocument/2006/relationships/slide" Target="/ppt/slides/slide7.xml" Id="Re74fd0a27b3e4f50" /><Relationship Type="http://schemas.openxmlformats.org/officeDocument/2006/relationships/notesMaster" Target="/ppt/notesMasters/notesMaster1.xml" Id="R5de0829a10e140ad" /></Relationships>
</file>

<file path=ppt/notesSlides/_rels/notesSlide8.xml.rels>&#65279;<?xml version="1.0" encoding="utf-8"?><Relationships xmlns="http://schemas.openxmlformats.org/package/2006/relationships"><Relationship Type="http://schemas.openxmlformats.org/officeDocument/2006/relationships/slide" Target="/ppt/slides/slide8.xml" Id="R1efbcac3ee85441f" /><Relationship Type="http://schemas.openxmlformats.org/officeDocument/2006/relationships/notesMaster" Target="/ppt/notesMasters/notesMaster1.xml" Id="R4d53e20fdbfc4030" /></Relationships>
</file>

<file path=ppt/notesSlides/_rels/notesSlide9.xml.rels>&#65279;<?xml version="1.0" encoding="utf-8"?><Relationships xmlns="http://schemas.openxmlformats.org/package/2006/relationships"><Relationship Type="http://schemas.openxmlformats.org/officeDocument/2006/relationships/slide" Target="/ppt/slides/slide9.xml" Id="Rc8bfb51b8d8e433f" /><Relationship Type="http://schemas.openxmlformats.org/officeDocument/2006/relationships/notesMaster" Target="/ppt/notesMasters/notesMaster1.xml" Id="R72444606804c4d70"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Open by locating the five ministry contributions inside Christ's purpose for the whole body. Invite participants to listen for the contribution they recognize and for the partners they need.</a:t>
            </a:r>
          </a:p>
          <a:p xmlns:a="http://schemas.openxmlformats.org/drawingml/2006/main">
            <a:r>
              <a:t/>
            </a:r>
          </a:p>
          <a:p xmlns:a="http://schemas.openxmlformats.org/drawingml/2006/main">
            <a:r>
              <a:t>[Sources]</a:t>
            </a:r>
          </a:p>
          <a:p xmlns:a="http://schemas.openxmlformats.org/drawingml/2006/main">
            <a:r>
              <a:t>- Ephesians 4:11–16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this slide to name mutual need. Apostolic momentum needs pastoral care and teaching depth. Prophetic insight needs weighing and timing. Evangelistic access needs discipleship and belonging. Pastoral stability needs mission. Teaching clarity needs lived witness. Every contribution matures through the others.</a:t>
            </a:r>
          </a:p>
          <a:p xmlns:a="http://schemas.openxmlformats.org/drawingml/2006/main">
            <a:r>
              <a:t/>
            </a:r>
          </a:p>
          <a:p xmlns:a="http://schemas.openxmlformats.org/drawingml/2006/main">
            <a:r>
              <a:t>[Sources]</a:t>
            </a:r>
          </a:p>
          <a:p xmlns:a="http://schemas.openxmlformats.org/drawingml/2006/main">
            <a:r>
              <a:t>- Ephesians 4:11–16</a:t>
            </a:r>
          </a:p>
          <a:p xmlns:a="http://schemas.openxmlformats.org/drawingml/2006/main">
            <a:r>
              <a:t>- 1 Corinthians 12:12–27</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Facilitate a live example. Present one ministry opportunity and ask the five questions in order. Keep the answers distinct before synthesizing them. The exercise helps teams experience complementarity rather than allowing the strongest personality to define the whole response.</a:t>
            </a:r>
          </a:p>
          <a:p xmlns:a="http://schemas.openxmlformats.org/drawingml/2006/main">
            <a:r>
              <a:t/>
            </a:r>
          </a:p>
          <a:p xmlns:a="http://schemas.openxmlformats.org/drawingml/2006/main">
            <a:r>
              <a:t>[Sources]</a:t>
            </a:r>
          </a:p>
          <a:p xmlns:a="http://schemas.openxmlformats.org/drawingml/2006/main">
            <a:r>
              <a:t>- Ephesians 4:15–16</a:t>
            </a:r>
          </a:p>
          <a:p xmlns:a="http://schemas.openxmlformats.org/drawingml/2006/main">
            <a:r>
              <a:t>- 1 Corinthians 12:4–7, 18–27</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Keep this discussion concrete. Safeguards are part of spiritual maturity, not administrative obstacles. Where safeguarding, abuse, crisis, mental health, or mandatory-reporting concerns arise, follow established policy and involve qualified professionals.</a:t>
            </a:r>
          </a:p>
          <a:p xmlns:a="http://schemas.openxmlformats.org/drawingml/2006/main">
            <a:r>
              <a:t/>
            </a:r>
          </a:p>
          <a:p xmlns:a="http://schemas.openxmlformats.org/drawingml/2006/main">
            <a:r>
              <a:t>[Sources]</a:t>
            </a:r>
          </a:p>
          <a:p xmlns:a="http://schemas.openxmlformats.org/drawingml/2006/main">
            <a:r>
              <a:t>- Matthew 7:15–20</a:t>
            </a:r>
          </a:p>
          <a:p xmlns:a="http://schemas.openxmlformats.org/drawingml/2006/main">
            <a:r>
              <a:t>- Galatians 5:22–23</a:t>
            </a:r>
          </a:p>
          <a:p xmlns:a="http://schemas.openxmlformats.org/drawingml/2006/main">
            <a:r>
              <a:t>- 1 Timothy 3:1–13</a:t>
            </a:r>
          </a:p>
          <a:p xmlns:a="http://schemas.openxmlformats.org/drawingml/2006/main">
            <a:r>
              <a:t>- Titus 1:5–9</a:t>
            </a:r>
          </a:p>
          <a:p xmlns:a="http://schemas.openxmlformats.org/drawingml/2006/main">
            <a:r>
              <a:t>- 1 Peter 5:1–4</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Explain recognition as convergence rather than a single moment. Desire, gifting, or a powerful experience may begin the journey; responsibility grows through practice, fruit, community witness, testing, defined scope, and the governance of the relevant church or ministry.</a:t>
            </a:r>
          </a:p>
          <a:p xmlns:a="http://schemas.openxmlformats.org/drawingml/2006/main">
            <a:r>
              <a:t/>
            </a:r>
          </a:p>
          <a:p xmlns:a="http://schemas.openxmlformats.org/drawingml/2006/main">
            <a:r>
              <a:t>[Sources]</a:t>
            </a:r>
          </a:p>
          <a:p xmlns:a="http://schemas.openxmlformats.org/drawingml/2006/main">
            <a:r>
              <a:t>- Acts 13:1–3</a:t>
            </a:r>
          </a:p>
          <a:p xmlns:a="http://schemas.openxmlformats.org/drawingml/2006/main">
            <a:r>
              <a:t>- Acts 14:21–23</a:t>
            </a:r>
          </a:p>
          <a:p xmlns:a="http://schemas.openxmlformats.org/drawingml/2006/main">
            <a:r>
              <a:t>- 1 Timothy 3:1–13</a:t>
            </a:r>
          </a:p>
          <a:p xmlns:a="http://schemas.openxmlformats.org/drawingml/2006/main">
            <a:r>
              <a:t>- 2 Timothy 2:2</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Introduce the default weighting as an editable teaching model, not a validated psychological instrument. The highest weight is placed on documented evidence and fruit. Keep observer ratings independent until submission. The final recognition decision remains with the appropriate governance process.</a:t>
            </a:r>
          </a:p>
          <a:p xmlns:a="http://schemas.openxmlformats.org/drawingml/2006/main">
            <a:r>
              <a:t/>
            </a:r>
          </a:p>
          <a:p xmlns:a="http://schemas.openxmlformats.org/drawingml/2006/main">
            <a:r>
              <a:t>[Sources]</a:t>
            </a:r>
          </a:p>
          <a:p xmlns:a="http://schemas.openxmlformats.org/drawingml/2006/main">
            <a:r>
              <a:t>- Original formation model developed for the Fivefold Ministry Complete Formation Suite, 2026</a:t>
            </a:r>
          </a:p>
          <a:p xmlns:a="http://schemas.openxmlformats.org/drawingml/2006/main">
            <a:r>
              <a:t>- Ephesians 4:11–16</a:t>
            </a:r>
          </a:p>
          <a:p xmlns:a="http://schemas.openxmlformats.org/drawingml/2006/main">
            <a:r>
              <a:t>- Matthew 7:16–20</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Show participants where to find the weights and bands on the Settings sheet. A score does not settle calling or office. Review discrepancies, missing opportunities, season, context, character, sustainability, doctrine, fruit, and the community's governance process.</a:t>
            </a:r>
          </a:p>
          <a:p xmlns:a="http://schemas.openxmlformats.org/drawingml/2006/main">
            <a:r>
              <a:t/>
            </a:r>
          </a:p>
          <a:p xmlns:a="http://schemas.openxmlformats.org/drawingml/2006/main">
            <a:r>
              <a:t>[Sources]</a:t>
            </a:r>
          </a:p>
          <a:p xmlns:a="http://schemas.openxmlformats.org/drawingml/2006/main">
            <a:r>
              <a:t>- Original scoring model developed for the Fivefold Ministry Complete Formation Suite, 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Give groups a few minutes to answer from each contribution. Then ask them to propose one integrated next decision, one safeguard, one local leader development action, and one review date. Listen for solutions that build local capacity rather than merely improving the original team's performance.</a:t>
            </a:r>
          </a:p>
          <a:p xmlns:a="http://schemas.openxmlformats.org/drawingml/2006/main">
            <a:r>
              <a:t/>
            </a:r>
          </a:p>
          <a:p xmlns:a="http://schemas.openxmlformats.org/drawingml/2006/main">
            <a:r>
              <a:t>[Sources]</a:t>
            </a:r>
          </a:p>
          <a:p xmlns:a="http://schemas.openxmlformats.org/drawingml/2006/main">
            <a:r>
              <a:t>- Original case laboratory developed for the Fivefold Ministry Complete Formation Suite, 2026</a:t>
            </a:r>
          </a:p>
          <a:p xmlns:a="http://schemas.openxmlformats.org/drawingml/2006/main">
            <a:r>
              <a:t>- Acts 14:21–23</a:t>
            </a:r>
          </a:p>
          <a:p xmlns:a="http://schemas.openxmlformats.org/drawingml/2006/main">
            <a:r>
              <a:t>- 2 Timothy 2:2</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Invite each participant to select one supervised assignment rather than attempting to perform all five contributions. Define what success, safety, evidence, feedback, and review will look like. Use the Evidence Log and schedule the review conversation before the practice begins.</a:t>
            </a:r>
          </a:p>
          <a:p xmlns:a="http://schemas.openxmlformats.org/drawingml/2006/main">
            <a:r>
              <a:t/>
            </a:r>
          </a:p>
          <a:p xmlns:a="http://schemas.openxmlformats.org/drawingml/2006/main">
            <a:r>
              <a:t>[Sources]</a:t>
            </a:r>
          </a:p>
          <a:p xmlns:a="http://schemas.openxmlformats.org/drawingml/2006/main">
            <a:r>
              <a:t>- Original ninety-day formation plan developed for the Fivefold Ministry Complete Formation Suite, 2026</a:t>
            </a:r>
          </a:p>
          <a:p xmlns:a="http://schemas.openxmlformats.org/drawingml/2006/main">
            <a:r>
              <a:t>- 2 Timothy 2:2</a:t>
            </a:r>
          </a:p>
          <a:p xmlns:a="http://schemas.openxmlformats.org/drawingml/2006/main">
            <a:r>
              <a:t>- 1 Peter 4:10–11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Close by returning to Christ's purpose. Invite participants to name one contribution they will steward, one partner they will honor, and one next practice they will undertake. End with prayer for unity, maturity, truth, love, and faithful participation.</a:t>
            </a:r>
          </a:p>
          <a:p xmlns:a="http://schemas.openxmlformats.org/drawingml/2006/main">
            <a:r>
              <a:t/>
            </a:r>
          </a:p>
          <a:p xmlns:a="http://schemas.openxmlformats.org/drawingml/2006/main">
            <a:r>
              <a:t>[Sources]</a:t>
            </a:r>
          </a:p>
          <a:p xmlns:a="http://schemas.openxmlformats.org/drawingml/2006/main">
            <a:r>
              <a:t>- Ephesians 4:15–16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Walk through the sequence slowly. The verbs matter: Christ gives, ministers equip, the saints serve, and the body grows. The fivefold is therefore an equipping ecology, not a hierarchy of spiritual importance.</a:t>
            </a:r>
          </a:p>
          <a:p xmlns:a="http://schemas.openxmlformats.org/drawingml/2006/main">
            <a:r>
              <a:t/>
            </a:r>
          </a:p>
          <a:p xmlns:a="http://schemas.openxmlformats.org/drawingml/2006/main">
            <a:r>
              <a:t>[Sources]</a:t>
            </a:r>
          </a:p>
          <a:p xmlns:a="http://schemas.openxmlformats.org/drawingml/2006/main">
            <a:r>
              <a:t>- Ephesians 4:7–16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these five outcomes as a ministry evaluation lens. Ask: What kind of people and community does this ministry help form? Mature fivefold ministry strengthens participation, stability, truth, love, and coordinated growth.</a:t>
            </a:r>
          </a:p>
          <a:p xmlns:a="http://schemas.openxmlformats.org/drawingml/2006/main">
            <a:r>
              <a:t/>
            </a:r>
          </a:p>
          <a:p xmlns:a="http://schemas.openxmlformats.org/drawingml/2006/main">
            <a:r>
              <a:t>[Sources]</a:t>
            </a:r>
          </a:p>
          <a:p xmlns:a="http://schemas.openxmlformats.org/drawingml/2006/main">
            <a:r>
              <a:t>- Ephesians 4:13–16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Invite participants to describe evidence before using a title. Function can emerge in practice; calling is discerned over time; roles and offices add defined responsibility and governance. Traditions may use the terms differently, so communities should state their definitions clearly.</a:t>
            </a:r>
          </a:p>
          <a:p xmlns:a="http://schemas.openxmlformats.org/drawingml/2006/main">
            <a:r>
              <a:t/>
            </a:r>
          </a:p>
          <a:p xmlns:a="http://schemas.openxmlformats.org/drawingml/2006/main">
            <a:r>
              <a:t>[Sources]</a:t>
            </a:r>
          </a:p>
          <a:p xmlns:a="http://schemas.openxmlformats.org/drawingml/2006/main">
            <a:r>
              <a:t>- Ephesians 4:11–16</a:t>
            </a:r>
          </a:p>
          <a:p xmlns:a="http://schemas.openxmlformats.org/drawingml/2006/main">
            <a:r>
              <a:t>- Romans 12:3–8</a:t>
            </a:r>
          </a:p>
          <a:p xmlns:a="http://schemas.openxmlformats.org/drawingml/2006/main">
            <a:r>
              <a:t>- 1 Corinthians 12:4–27</a:t>
            </a:r>
          </a:p>
          <a:p xmlns:a="http://schemas.openxmlformats.org/drawingml/2006/main">
            <a:r>
              <a:t>- 1 Peter 4:10–11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Frame apostolic ministry as accountable sending and durable establishment. Its health is visible in Christ-centered foundations, shared authority, local leadership, connected mission, and work that can continue without dependency on one person.</a:t>
            </a:r>
          </a:p>
          <a:p xmlns:a="http://schemas.openxmlformats.org/drawingml/2006/main">
            <a:r>
              <a:t/>
            </a:r>
          </a:p>
          <a:p xmlns:a="http://schemas.openxmlformats.org/drawingml/2006/main">
            <a:r>
              <a:t>[Sources]</a:t>
            </a:r>
          </a:p>
          <a:p xmlns:a="http://schemas.openxmlformats.org/drawingml/2006/main">
            <a:r>
              <a:t>- Acts 13:1–3</a:t>
            </a:r>
          </a:p>
          <a:p xmlns:a="http://schemas.openxmlformats.org/drawingml/2006/main">
            <a:r>
              <a:t>- Acts 14:21–23</a:t>
            </a:r>
          </a:p>
          <a:p xmlns:a="http://schemas.openxmlformats.org/drawingml/2006/main">
            <a:r>
              <a:t>- Romans 15:18–24</a:t>
            </a:r>
          </a:p>
          <a:p xmlns:a="http://schemas.openxmlformats.org/drawingml/2006/main">
            <a:r>
              <a:t>- 1 Corinthians 3:5–11</a:t>
            </a:r>
          </a:p>
          <a:p xmlns:a="http://schemas.openxmlformats.org/drawingml/2006/main">
            <a:r>
              <a:t>- Ephesians 2:19–22</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Teach a four-part distinction: Scripture, impression, interpretation, and proposed application. Prophetic contributions are communicated with humility and weighed through Scripture, the character of Christ, mature leadership, community wisdom, timing, and fruit.</a:t>
            </a:r>
          </a:p>
          <a:p xmlns:a="http://schemas.openxmlformats.org/drawingml/2006/main">
            <a:r>
              <a:t/>
            </a:r>
          </a:p>
          <a:p xmlns:a="http://schemas.openxmlformats.org/drawingml/2006/main">
            <a:r>
              <a:t>[Sources]</a:t>
            </a:r>
          </a:p>
          <a:p xmlns:a="http://schemas.openxmlformats.org/drawingml/2006/main">
            <a:r>
              <a:t>- 1 Corinthians 14:3, 29–33</a:t>
            </a:r>
          </a:p>
          <a:p xmlns:a="http://schemas.openxmlformats.org/drawingml/2006/main">
            <a:r>
              <a:t>- 1 Thessalonians 5:19–22</a:t>
            </a:r>
          </a:p>
          <a:p xmlns:a="http://schemas.openxmlformats.org/drawingml/2006/main">
            <a:r>
              <a:t>- 1 John 4:1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Emphasize the full evangelistic pathway: clear proclamation, humanly accessible language, invitation without manipulation, practical response, discipleship, and integration into a healthy community. Evangelists also equip the church to witness.</a:t>
            </a:r>
          </a:p>
          <a:p xmlns:a="http://schemas.openxmlformats.org/drawingml/2006/main">
            <a:r>
              <a:t/>
            </a:r>
          </a:p>
          <a:p xmlns:a="http://schemas.openxmlformats.org/drawingml/2006/main">
            <a:r>
              <a:t>[Sources]</a:t>
            </a:r>
          </a:p>
          <a:p xmlns:a="http://schemas.openxmlformats.org/drawingml/2006/main">
            <a:r>
              <a:t>- Matthew 28:18–20</a:t>
            </a:r>
          </a:p>
          <a:p xmlns:a="http://schemas.openxmlformats.org/drawingml/2006/main">
            <a:r>
              <a:t>- Acts 8:4–40</a:t>
            </a:r>
          </a:p>
          <a:p xmlns:a="http://schemas.openxmlformats.org/drawingml/2006/main">
            <a:r>
              <a:t>- 2 Timothy 4:5</a:t>
            </a:r>
          </a:p>
          <a:p xmlns:a="http://schemas.openxmlformats.org/drawingml/2006/main">
            <a:r>
              <a:t>- Ephesians 4:11–12</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Pastoral ministry is more than warmth; it includes protection, boundaries, restoration, reconciliation, and formation. Healthy care increases maturity and agency rather than dependency, and it uses teams and qualified referrals when needs exceed ministry scope.</a:t>
            </a:r>
          </a:p>
          <a:p xmlns:a="http://schemas.openxmlformats.org/drawingml/2006/main">
            <a:r>
              <a:t/>
            </a:r>
          </a:p>
          <a:p xmlns:a="http://schemas.openxmlformats.org/drawingml/2006/main">
            <a:r>
              <a:t>[Sources]</a:t>
            </a:r>
          </a:p>
          <a:p xmlns:a="http://schemas.openxmlformats.org/drawingml/2006/main">
            <a:r>
              <a:t>- John 10:11–16</a:t>
            </a:r>
          </a:p>
          <a:p xmlns:a="http://schemas.openxmlformats.org/drawingml/2006/main">
            <a:r>
              <a:t>- Acts 20:28–35</a:t>
            </a:r>
          </a:p>
          <a:p xmlns:a="http://schemas.openxmlformats.org/drawingml/2006/main">
            <a:r>
              <a:t>- 1 Peter 5:1–4</a:t>
            </a:r>
          </a:p>
          <a:p xmlns:a="http://schemas.openxmlformats.org/drawingml/2006/main">
            <a:r>
              <a:t>- Galatians 6:1–2</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Teaching ministry distinguishes text, interpretation, application, and illustration. Its fruit is more than exposure to information: learners understand, practice, discern, and increasingly transfer truth to others with accuracy and humility.</a:t>
            </a:r>
          </a:p>
          <a:p xmlns:a="http://schemas.openxmlformats.org/drawingml/2006/main">
            <a:r>
              <a:t/>
            </a:r>
          </a:p>
          <a:p xmlns:a="http://schemas.openxmlformats.org/drawingml/2006/main">
            <a:r>
              <a:t>[Sources]</a:t>
            </a:r>
          </a:p>
          <a:p xmlns:a="http://schemas.openxmlformats.org/drawingml/2006/main">
            <a:r>
              <a:t>- 2 Timothy 2:15</a:t>
            </a:r>
          </a:p>
          <a:p xmlns:a="http://schemas.openxmlformats.org/drawingml/2006/main">
            <a:r>
              <a:t>- 2 Timothy 3:14–17</a:t>
            </a:r>
          </a:p>
          <a:p xmlns:a="http://schemas.openxmlformats.org/drawingml/2006/main">
            <a:r>
              <a:t>- Titus 2:1, 7–8</a:t>
            </a:r>
          </a:p>
          <a:p xmlns:a="http://schemas.openxmlformats.org/drawingml/2006/main">
            <a:r>
              <a:t>- James 3:1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d0a3d08cbdc641bd"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ca40e978b952424e" /><Relationship Type="http://schemas.openxmlformats.org/officeDocument/2006/relationships/slideLayout" Target="/ppt/slideLayouts/slideLayout1.xml" Id="R5929b9a5e8864e5f"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5929b9a5e8864e5f"/>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3e83640f5f5f4cb1" /><Relationship Type="http://schemas.openxmlformats.org/officeDocument/2006/relationships/notesSlide" Target="/ppt/notesSlides/notesSlide1.xml" Id="R59054381d6e541d5"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e395d17c16be4c8f" /><Relationship Type="http://schemas.openxmlformats.org/officeDocument/2006/relationships/notesSlide" Target="/ppt/notesSlides/notesSlide10.xml" Id="R1ccbc973323d424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4ecab11041374b66" /><Relationship Type="http://schemas.openxmlformats.org/officeDocument/2006/relationships/notesSlide" Target="/ppt/notesSlides/notesSlide11.xml" Id="Rd613599c1c7a4bb6"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b0a16a79d93249f4" /><Relationship Type="http://schemas.openxmlformats.org/officeDocument/2006/relationships/notesSlide" Target="/ppt/notesSlides/notesSlide12.xml" Id="R6f0109189ac04f68"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c218da777d54e54" /><Relationship Type="http://schemas.openxmlformats.org/officeDocument/2006/relationships/notesSlide" Target="/ppt/notesSlides/notesSlide13.xml" Id="Re56fd3b5dab54f6e"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48159589ced74bd0" /><Relationship Type="http://schemas.openxmlformats.org/officeDocument/2006/relationships/notesSlide" Target="/ppt/notesSlides/notesSlide14.xml" Id="R9c3464bc6d844571"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c3aaa3cbad28417a" /><Relationship Type="http://schemas.openxmlformats.org/officeDocument/2006/relationships/notesSlide" Target="/ppt/notesSlides/notesSlide15.xml" Id="Ra0fd9ffe4ea74596"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37fa04b9c13c4461" /><Relationship Type="http://schemas.openxmlformats.org/officeDocument/2006/relationships/notesSlide" Target="/ppt/notesSlides/notesSlide16.xml" Id="R2a2c1ecec9b448ad"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9e2acc5bbdc94f26" /><Relationship Type="http://schemas.openxmlformats.org/officeDocument/2006/relationships/notesSlide" Target="/ppt/notesSlides/notesSlide17.xml" Id="Ra35c4c2e7ba34062"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7c47c2c31b834a48" /><Relationship Type="http://schemas.openxmlformats.org/officeDocument/2006/relationships/notesSlide" Target="/ppt/notesSlides/notesSlide18.xml" Id="R88d3f439767c4150"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d3c6060f1e644cf4" /><Relationship Type="http://schemas.openxmlformats.org/officeDocument/2006/relationships/notesSlide" Target="/ppt/notesSlides/notesSlide2.xml" Id="R02b9aa186e724ff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688f7dfb45394349" /><Relationship Type="http://schemas.openxmlformats.org/officeDocument/2006/relationships/notesSlide" Target="/ppt/notesSlides/notesSlide3.xml" Id="Re1b4bf4efb344408"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112aa0b52072478d" /><Relationship Type="http://schemas.openxmlformats.org/officeDocument/2006/relationships/notesSlide" Target="/ppt/notesSlides/notesSlide4.xml" Id="R276bc55201654f80"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577840bd0c6548f6" /><Relationship Type="http://schemas.openxmlformats.org/officeDocument/2006/relationships/notesSlide" Target="/ppt/notesSlides/notesSlide5.xml" Id="Rc653641bc10b4108"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23743f4022b44998" /><Relationship Type="http://schemas.openxmlformats.org/officeDocument/2006/relationships/notesSlide" Target="/ppt/notesSlides/notesSlide6.xml" Id="R7c11133ba6c34694"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23a4834bf1c94d3b" /><Relationship Type="http://schemas.openxmlformats.org/officeDocument/2006/relationships/notesSlide" Target="/ppt/notesSlides/notesSlide7.xml" Id="R467e82dcaac54ae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c895d0521d324aef" /><Relationship Type="http://schemas.openxmlformats.org/officeDocument/2006/relationships/image" Target="/ppt/media/image.jpeg" Id="R860cf0af07c94fdc" /><Relationship Type="http://schemas.openxmlformats.org/officeDocument/2006/relationships/notesSlide" Target="/ppt/notesSlides/notesSlide8.xml" Id="R86d336a696954346"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365d69f7367c4697" /><Relationship Type="http://schemas.openxmlformats.org/officeDocument/2006/relationships/image" Target="/ppt/media/image2.jpeg" Id="R80a54a01e598419d" /><Relationship Type="http://schemas.openxmlformats.org/officeDocument/2006/relationships/notesSlide" Target="/ppt/notesSlides/notesSlide9.xml" Id="R4b32f22b26cf4712" /></Relationships>
</file>

<file path=ppt/slides/slide1.xml><?xml version="1.0" encoding="utf-8"?>
<p:sld xmlns:p="http://schemas.openxmlformats.org/presentationml/2006/main">
  <p:cSld>
    <p:bg>
      <p:bgPr>
        <a:solidFill xmlns:a="http://schemas.openxmlformats.org/drawingml/2006/main">
          <a:srgbClr val="5F0E1A"/>
        </a:solidFill>
      </p:bgPr>
    </p:bg>
    <p:spTree>
      <p:nvGrpSpPr>
        <p:cNvPr id="1" name=""/>
        <p:cNvGrpSpPr/>
        <p:nvPr/>
      </p:nvGrpSpPr>
      <p:grpSpPr>
        <a:xfrm xmlns:a="http://schemas.openxmlformats.org/drawingml/2006/main"/>
      </p:grpSpPr>
      <p:sp>
        <p:nvSpPr>
          <p:cNvPr id="2" name="">
            <a:extLst xmlns:a="http://schemas.openxmlformats.org/drawingml/2006/main">
              <a:ext uri="{FF2B5EF4-FFF2-40B4-BE49-F238E27FC236}">
                <a16:creationId xmlns:a16="http://schemas.microsoft.com/office/drawing/2014/main" id="{F9D6FDF1-6D3E-4027-A88D-0AFE0D0874E5}"/>
              </a:ext>
            </a:extLst>
          </p:cNvPr>
          <p:cNvSpPr>
            <a:spLocks xmlns:a="http://schemas.openxmlformats.org/drawingml/2006/main" noGrp="1"/>
          </p:cNvSpPr>
          <p:nvPr/>
        </p:nvSpPr>
        <p:spPr>
          <a:xfrm xmlns:a="http://schemas.openxmlformats.org/drawingml/2006/main">
            <a:off x="0" y="0"/>
            <a:ext cx="5295900" cy="68580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3" name="">
            <a:extLst xmlns:a="http://schemas.openxmlformats.org/drawingml/2006/main">
              <a:ext uri="{FF2B5EF4-FFF2-40B4-BE49-F238E27FC236}">
                <a16:creationId xmlns:a16="http://schemas.microsoft.com/office/drawing/2014/main" id="{4FB7D6EB-35AD-44E8-A1C6-977C506CE998}"/>
              </a:ext>
            </a:extLst>
          </p:cNvPr>
          <p:cNvSpPr>
            <a:spLocks xmlns:a="http://schemas.openxmlformats.org/drawingml/2006/main" noGrp="1"/>
          </p:cNvSpPr>
          <p:nvPr/>
        </p:nvSpPr>
        <p:spPr>
          <a:xfrm xmlns:a="http://schemas.openxmlformats.org/drawingml/2006/main">
            <a:off x="685800" y="876300"/>
            <a:ext cx="1314450" cy="5715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4" name="">
            <a:extLst xmlns:a="http://schemas.openxmlformats.org/drawingml/2006/main">
              <a:ext uri="{FF2B5EF4-FFF2-40B4-BE49-F238E27FC236}">
                <a16:creationId xmlns:a16="http://schemas.microsoft.com/office/drawing/2014/main" id="{EAB85362-19F0-4D39-AB93-CE907B44693E}"/>
              </a:ext>
            </a:extLst>
          </p:cNvPr>
          <p:cNvSpPr>
            <a:spLocks xmlns:a="http://schemas.openxmlformats.org/drawingml/2006/main" noGrp="1"/>
          </p:cNvSpPr>
          <p:nvPr/>
        </p:nvSpPr>
        <p:spPr>
          <a:xfrm xmlns:a="http://schemas.openxmlformats.org/drawingml/2006/main">
            <a:off x="685800" y="1257300"/>
            <a:ext cx="4000500" cy="1676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4350" b="1" i="0">
                <a:solidFill>
                  <a:srgbClr val="FFFFFF"/>
                </a:solidFill>
              </a:defRPr>
            </a:pPr>
            <a:r>
              <a:rPr sz="4350" b="1" i="0">
                <a:solidFill>
                  <a:srgbClr val="FFFFFF"/>
                </a:solidFill>
              </a:rPr>
              <a:t>FIVEFOLD</a:t>
            </a:r>
          </a:p>
          <a:p xmlns:a="http://schemas.openxmlformats.org/drawingml/2006/main">
            <a:pPr algn="l">
              <a:buNone/>
              <a:defRPr sz="4350" b="1" i="0">
                <a:solidFill>
                  <a:srgbClr val="FFFFFF"/>
                </a:solidFill>
              </a:defRPr>
            </a:pPr>
            <a:r>
              <a:rPr sz="4350" b="1" i="0">
                <a:solidFill>
                  <a:srgbClr val="FFFFFF"/>
                </a:solidFill>
              </a:rPr>
              <a:t>MINISTRY</a:t>
            </a:r>
          </a:p>
        </p:txBody>
      </p:sp>
      <p:sp>
        <p:nvSpPr>
          <p:cNvPr id="5" name="">
            <a:extLst xmlns:a="http://schemas.openxmlformats.org/drawingml/2006/main">
              <a:ext uri="{FF2B5EF4-FFF2-40B4-BE49-F238E27FC236}">
                <a16:creationId xmlns:a16="http://schemas.microsoft.com/office/drawing/2014/main" id="{46044C4C-E918-4BB4-85AA-9F6D145B9D02}"/>
              </a:ext>
            </a:extLst>
          </p:cNvPr>
          <p:cNvSpPr>
            <a:spLocks xmlns:a="http://schemas.openxmlformats.org/drawingml/2006/main" noGrp="1"/>
          </p:cNvSpPr>
          <p:nvPr/>
        </p:nvSpPr>
        <p:spPr>
          <a:xfrm xmlns:a="http://schemas.openxmlformats.org/drawingml/2006/main">
            <a:off x="704850" y="3181350"/>
            <a:ext cx="371475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250" b="1" i="0">
                <a:solidFill>
                  <a:srgbClr val="E8D6A8"/>
                </a:solidFill>
              </a:defRPr>
            </a:pPr>
            <a:r>
              <a:rPr sz="2250" b="1" i="0">
                <a:solidFill>
                  <a:srgbClr val="E8D6A8"/>
                </a:solidFill>
              </a:rPr>
              <a:t>Equipped for the</a:t>
            </a:r>
          </a:p>
          <a:p xmlns:a="http://schemas.openxmlformats.org/drawingml/2006/main">
            <a:pPr algn="l">
              <a:buNone/>
              <a:defRPr sz="2250" b="1" i="0">
                <a:solidFill>
                  <a:srgbClr val="E8D6A8"/>
                </a:solidFill>
              </a:defRPr>
            </a:pPr>
            <a:r>
              <a:rPr sz="2250" b="1" i="0">
                <a:solidFill>
                  <a:srgbClr val="E8D6A8"/>
                </a:solidFill>
              </a:rPr>
              <a:t>fullness of Christ</a:t>
            </a:r>
          </a:p>
        </p:txBody>
      </p:sp>
      <p:sp>
        <p:nvSpPr>
          <p:cNvPr id="6" name="">
            <a:extLst xmlns:a="http://schemas.openxmlformats.org/drawingml/2006/main">
              <a:ext uri="{FF2B5EF4-FFF2-40B4-BE49-F238E27FC236}">
                <a16:creationId xmlns:a16="http://schemas.microsoft.com/office/drawing/2014/main" id="{2357BB2C-532C-491A-9222-26B29D4217F6}"/>
              </a:ext>
            </a:extLst>
          </p:cNvPr>
          <p:cNvSpPr>
            <a:spLocks xmlns:a="http://schemas.openxmlformats.org/drawingml/2006/main" noGrp="1"/>
          </p:cNvSpPr>
          <p:nvPr/>
        </p:nvSpPr>
        <p:spPr>
          <a:xfrm xmlns:a="http://schemas.openxmlformats.org/drawingml/2006/main">
            <a:off x="704850" y="4305300"/>
            <a:ext cx="361950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FFFFFF"/>
                </a:solidFill>
              </a:defRPr>
            </a:pPr>
            <a:r>
              <a:rPr sz="1425" b="0" i="0">
                <a:solidFill>
                  <a:srgbClr val="FFFFFF"/>
                </a:solidFill>
              </a:rPr>
              <a:t>A biblical formation and discernment teaching deck</a:t>
            </a:r>
          </a:p>
        </p:txBody>
      </p:sp>
      <p:sp>
        <p:nvSpPr>
          <p:cNvPr id="7" name="">
            <a:extLst xmlns:a="http://schemas.openxmlformats.org/drawingml/2006/main">
              <a:ext uri="{FF2B5EF4-FFF2-40B4-BE49-F238E27FC236}">
                <a16:creationId xmlns:a16="http://schemas.microsoft.com/office/drawing/2014/main" id="{7899C195-38B7-4DB5-9A80-29F8751FC383}"/>
              </a:ext>
            </a:extLst>
          </p:cNvPr>
          <p:cNvSpPr>
            <a:spLocks xmlns:a="http://schemas.openxmlformats.org/drawingml/2006/main" noGrp="1"/>
          </p:cNvSpPr>
          <p:nvPr/>
        </p:nvSpPr>
        <p:spPr>
          <a:xfrm xmlns:a="http://schemas.openxmlformats.org/drawingml/2006/main">
            <a:off x="704850" y="5295900"/>
            <a:ext cx="28575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C9A34A"/>
                </a:solidFill>
              </a:defRPr>
            </a:pPr>
            <a:r>
              <a:rPr sz="1350" b="1" i="0">
                <a:solidFill>
                  <a:srgbClr val="C9A34A"/>
                </a:solidFill>
              </a:rPr>
              <a:t>Ephesians 4:11–16</a:t>
            </a:r>
          </a:p>
        </p:txBody>
      </p:sp>
      <p:sp>
        <p:nvSpPr>
          <p:cNvPr id="8" name="">
            <a:extLst xmlns:a="http://schemas.openxmlformats.org/drawingml/2006/main">
              <a:ext uri="{FF2B5EF4-FFF2-40B4-BE49-F238E27FC236}">
                <a16:creationId xmlns:a16="http://schemas.microsoft.com/office/drawing/2014/main" id="{21BE75F2-9B92-462A-BC49-5AD76BEA04EC}"/>
              </a:ext>
            </a:extLst>
          </p:cNvPr>
          <p:cNvSpPr>
            <a:spLocks xmlns:a="http://schemas.openxmlformats.org/drawingml/2006/main" noGrp="1"/>
          </p:cNvSpPr>
          <p:nvPr/>
        </p:nvSpPr>
        <p:spPr>
          <a:xfrm xmlns:a="http://schemas.openxmlformats.org/drawingml/2006/main">
            <a:off x="704850" y="6038850"/>
            <a:ext cx="3619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050" b="0" i="0">
                <a:solidFill>
                  <a:srgbClr val="E8D6A8"/>
                </a:solidFill>
              </a:defRPr>
            </a:pPr>
            <a:r>
              <a:rPr sz="1050" b="0" i="0">
                <a:solidFill>
                  <a:srgbClr val="E8D6A8"/>
                </a:solidFill>
              </a:rPr>
              <a:t>Convergence Q45  |  Dr. Sherry-Ann Brown</a:t>
            </a:r>
          </a:p>
        </p:txBody>
      </p:sp>
    </p:spTree>
    <p:extLst>
      <p:ext uri="{BB962C8B-B14F-4D97-AF65-F5344CB8AC3E}">
        <p14:creationId xmlns:p14="http://schemas.microsoft.com/office/powerpoint/2010/main" val="1008276918"/>
      </p:ext>
    </p:extLst>
  </p:cSld>
</p:sld>
</file>

<file path=ppt/slides/slide10.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5" name="">
            <a:extLst xmlns:a="http://schemas.openxmlformats.org/drawingml/2006/main">
              <a:ext uri="{FF2B5EF4-FFF2-40B4-BE49-F238E27FC236}">
                <a16:creationId xmlns:a16="http://schemas.microsoft.com/office/drawing/2014/main" id="{91A1B2AE-25A7-47C1-8A22-A9A40F943A0E}"/>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B38BC28A-4C68-4933-96B8-B26D88888E24}"/>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10</a:t>
            </a:r>
          </a:p>
        </p:txBody>
      </p:sp>
      <p:sp>
        <p:nvSpPr>
          <p:cNvPr id="3" name="">
            <a:extLst xmlns:a="http://schemas.openxmlformats.org/drawingml/2006/main">
              <a:ext uri="{FF2B5EF4-FFF2-40B4-BE49-F238E27FC236}">
                <a16:creationId xmlns:a16="http://schemas.microsoft.com/office/drawing/2014/main" id="{CD1DD730-D033-492F-B7A2-2CCAB5C6B3E3}"/>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No single contribution carries the whole body</a:t>
            </a:r>
          </a:p>
        </p:txBody>
      </p:sp>
      <p:sp>
        <p:nvSpPr>
          <p:cNvPr id="4" name="">
            <a:extLst xmlns:a="http://schemas.openxmlformats.org/drawingml/2006/main">
              <a:ext uri="{FF2B5EF4-FFF2-40B4-BE49-F238E27FC236}">
                <a16:creationId xmlns:a16="http://schemas.microsoft.com/office/drawing/2014/main" id="{4ECAA9F1-62C4-42D5-9D94-1805DD51939E}"/>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Distinct graces become fruitful through relationship, humility, and shared purpose.</a:t>
            </a:r>
          </a:p>
        </p:txBody>
      </p:sp>
      <p:sp>
        <p:nvSpPr>
          <p:cNvPr id="5" name="">
            <a:extLst xmlns:a="http://schemas.openxmlformats.org/drawingml/2006/main">
              <a:ext uri="{FF2B5EF4-FFF2-40B4-BE49-F238E27FC236}">
                <a16:creationId xmlns:a16="http://schemas.microsoft.com/office/drawing/2014/main" id="{2595C818-14B6-4DFE-B3FD-6E8E3156F541}"/>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F33CF73E-A358-418A-8B7A-5F38864156FD}"/>
              </a:ext>
            </a:extLst>
          </p:cNvPr>
          <p:cNvSpPr>
            <a:spLocks xmlns:a="http://schemas.openxmlformats.org/drawingml/2006/main" noGrp="1"/>
          </p:cNvSpPr>
          <p:nvPr/>
        </p:nvSpPr>
        <p:spPr>
          <a:xfrm xmlns:a="http://schemas.openxmlformats.org/drawingml/2006/main">
            <a:off x="4438650" y="2324100"/>
            <a:ext cx="3314700" cy="1809750"/>
          </a:xfrm>
          <a:prstGeom xmlns:a="http://schemas.openxmlformats.org/drawingml/2006/main" prst="roundRect">
            <a:avLst>
              <a:gd name="adj" fmla="val 6316"/>
            </a:avLst>
          </a:prstGeom>
          <a:solidFill xmlns:a="http://schemas.openxmlformats.org/drawingml/2006/main">
            <a:srgbClr val="5F0E1A"/>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B05B3A1F-F53F-4FFC-9F5E-0C2A7802B900}"/>
              </a:ext>
            </a:extLst>
          </p:cNvPr>
          <p:cNvSpPr>
            <a:spLocks xmlns:a="http://schemas.openxmlformats.org/drawingml/2006/main" noGrp="1"/>
          </p:cNvSpPr>
          <p:nvPr/>
        </p:nvSpPr>
        <p:spPr>
          <a:xfrm xmlns:a="http://schemas.openxmlformats.org/drawingml/2006/main">
            <a:off x="4857750" y="2714625"/>
            <a:ext cx="2476500" cy="990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550" b="1" i="0">
                <a:solidFill>
                  <a:srgbClr val="FFFFFF"/>
                </a:solidFill>
              </a:defRPr>
            </a:pPr>
            <a:r>
              <a:rPr sz="2550" b="1" i="0">
                <a:solidFill>
                  <a:srgbClr val="FFFFFF"/>
                </a:solidFill>
              </a:rPr>
              <a:t>THE BODY</a:t>
            </a:r>
          </a:p>
          <a:p xmlns:a="http://schemas.openxmlformats.org/drawingml/2006/main">
            <a:pPr algn="ctr">
              <a:buNone/>
              <a:defRPr sz="2550" b="1" i="0">
                <a:solidFill>
                  <a:srgbClr val="FFFFFF"/>
                </a:solidFill>
              </a:defRPr>
            </a:pPr>
            <a:r>
              <a:rPr sz="2550" b="1" i="0">
                <a:solidFill>
                  <a:srgbClr val="FFFFFF"/>
                </a:solidFill>
              </a:rPr>
              <a:t>GROWS IN LOVE</a:t>
            </a:r>
          </a:p>
        </p:txBody>
      </p:sp>
      <p:sp>
        <p:nvSpPr>
          <p:cNvPr id="8" name="">
            <a:extLst xmlns:a="http://schemas.openxmlformats.org/drawingml/2006/main">
              <a:ext uri="{FF2B5EF4-FFF2-40B4-BE49-F238E27FC236}">
                <a16:creationId xmlns:a16="http://schemas.microsoft.com/office/drawing/2014/main" id="{B30290C9-9A54-4879-804C-0B8D2FB164AD}"/>
              </a:ext>
            </a:extLst>
          </p:cNvPr>
          <p:cNvSpPr>
            <a:spLocks xmlns:a="http://schemas.openxmlformats.org/drawingml/2006/main" noGrp="1"/>
          </p:cNvSpPr>
          <p:nvPr/>
        </p:nvSpPr>
        <p:spPr>
          <a:xfrm xmlns:a="http://schemas.openxmlformats.org/drawingml/2006/main">
            <a:off x="781050" y="1847850"/>
            <a:ext cx="6858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9" name="">
            <a:extLst xmlns:a="http://schemas.openxmlformats.org/drawingml/2006/main">
              <a:ext uri="{FF2B5EF4-FFF2-40B4-BE49-F238E27FC236}">
                <a16:creationId xmlns:a16="http://schemas.microsoft.com/office/drawing/2014/main" id="{FC41943F-B48C-4993-84DA-5DEDA7C0D6C2}"/>
              </a:ext>
            </a:extLst>
          </p:cNvPr>
          <p:cNvSpPr>
            <a:spLocks xmlns:a="http://schemas.openxmlformats.org/drawingml/2006/main" noGrp="1"/>
          </p:cNvSpPr>
          <p:nvPr/>
        </p:nvSpPr>
        <p:spPr>
          <a:xfrm xmlns:a="http://schemas.openxmlformats.org/drawingml/2006/main">
            <a:off x="781050" y="203835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APOSTOLIC</a:t>
            </a:r>
          </a:p>
        </p:txBody>
      </p:sp>
      <p:sp>
        <p:nvSpPr>
          <p:cNvPr id="10" name="">
            <a:extLst xmlns:a="http://schemas.openxmlformats.org/drawingml/2006/main">
              <a:ext uri="{FF2B5EF4-FFF2-40B4-BE49-F238E27FC236}">
                <a16:creationId xmlns:a16="http://schemas.microsoft.com/office/drawing/2014/main" id="{42B905FE-A621-4551-8E67-39AF5688AD40}"/>
              </a:ext>
            </a:extLst>
          </p:cNvPr>
          <p:cNvSpPr>
            <a:spLocks xmlns:a="http://schemas.openxmlformats.org/drawingml/2006/main" noGrp="1"/>
          </p:cNvSpPr>
          <p:nvPr/>
        </p:nvSpPr>
        <p:spPr>
          <a:xfrm xmlns:a="http://schemas.openxmlformats.org/drawingml/2006/main">
            <a:off x="781050" y="238125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6E665E"/>
                </a:solidFill>
              </a:defRPr>
            </a:pPr>
            <a:r>
              <a:rPr sz="1350" b="0" i="0">
                <a:solidFill>
                  <a:srgbClr val="6E665E"/>
                </a:solidFill>
              </a:rPr>
              <a:t>extends + establishes</a:t>
            </a:r>
          </a:p>
        </p:txBody>
      </p:sp>
      <p:sp>
        <p:nvSpPr>
          <p:cNvPr id="11" name="">
            <a:extLst xmlns:a="http://schemas.openxmlformats.org/drawingml/2006/main">
              <a:ext uri="{FF2B5EF4-FFF2-40B4-BE49-F238E27FC236}">
                <a16:creationId xmlns:a16="http://schemas.microsoft.com/office/drawing/2014/main" id="{DC21FB73-3AE4-4613-B7E4-FAA7D289F6C0}"/>
              </a:ext>
            </a:extLst>
          </p:cNvPr>
          <p:cNvSpPr>
            <a:spLocks xmlns:a="http://schemas.openxmlformats.org/drawingml/2006/main" noGrp="1"/>
          </p:cNvSpPr>
          <p:nvPr/>
        </p:nvSpPr>
        <p:spPr>
          <a:xfrm xmlns:a="http://schemas.openxmlformats.org/drawingml/2006/main">
            <a:off x="781050" y="4267200"/>
            <a:ext cx="6858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BFFF0675-0F39-4599-8BD6-9233A74BDE44}"/>
              </a:ext>
            </a:extLst>
          </p:cNvPr>
          <p:cNvSpPr>
            <a:spLocks xmlns:a="http://schemas.openxmlformats.org/drawingml/2006/main" noGrp="1"/>
          </p:cNvSpPr>
          <p:nvPr/>
        </p:nvSpPr>
        <p:spPr>
          <a:xfrm xmlns:a="http://schemas.openxmlformats.org/drawingml/2006/main">
            <a:off x="781050" y="445770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PROPHETIC</a:t>
            </a:r>
          </a:p>
        </p:txBody>
      </p:sp>
      <p:sp>
        <p:nvSpPr>
          <p:cNvPr id="13" name="">
            <a:extLst xmlns:a="http://schemas.openxmlformats.org/drawingml/2006/main">
              <a:ext uri="{FF2B5EF4-FFF2-40B4-BE49-F238E27FC236}">
                <a16:creationId xmlns:a16="http://schemas.microsoft.com/office/drawing/2014/main" id="{2DCA2792-51A2-471C-92D9-60CA673EE925}"/>
              </a:ext>
            </a:extLst>
          </p:cNvPr>
          <p:cNvSpPr>
            <a:spLocks xmlns:a="http://schemas.openxmlformats.org/drawingml/2006/main" noGrp="1"/>
          </p:cNvSpPr>
          <p:nvPr/>
        </p:nvSpPr>
        <p:spPr>
          <a:xfrm xmlns:a="http://schemas.openxmlformats.org/drawingml/2006/main">
            <a:off x="781050" y="480060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6E665E"/>
                </a:solidFill>
              </a:defRPr>
            </a:pPr>
            <a:r>
              <a:rPr sz="1350" b="0" i="0">
                <a:solidFill>
                  <a:srgbClr val="6E665E"/>
                </a:solidFill>
              </a:rPr>
              <a:t>discerns + calls</a:t>
            </a:r>
          </a:p>
        </p:txBody>
      </p:sp>
      <p:sp>
        <p:nvSpPr>
          <p:cNvPr id="14" name="">
            <a:extLst xmlns:a="http://schemas.openxmlformats.org/drawingml/2006/main">
              <a:ext uri="{FF2B5EF4-FFF2-40B4-BE49-F238E27FC236}">
                <a16:creationId xmlns:a16="http://schemas.microsoft.com/office/drawing/2014/main" id="{CC03BCB0-FF0C-4F4E-B8B3-267517A1DE60}"/>
              </a:ext>
            </a:extLst>
          </p:cNvPr>
          <p:cNvSpPr>
            <a:spLocks xmlns:a="http://schemas.openxmlformats.org/drawingml/2006/main" noGrp="1"/>
          </p:cNvSpPr>
          <p:nvPr/>
        </p:nvSpPr>
        <p:spPr>
          <a:xfrm xmlns:a="http://schemas.openxmlformats.org/drawingml/2006/main">
            <a:off x="8553450" y="1847850"/>
            <a:ext cx="6858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5" name="">
            <a:extLst xmlns:a="http://schemas.openxmlformats.org/drawingml/2006/main">
              <a:ext uri="{FF2B5EF4-FFF2-40B4-BE49-F238E27FC236}">
                <a16:creationId xmlns:a16="http://schemas.microsoft.com/office/drawing/2014/main" id="{747E3588-CE08-4E14-8543-D04AABDAB623}"/>
              </a:ext>
            </a:extLst>
          </p:cNvPr>
          <p:cNvSpPr>
            <a:spLocks xmlns:a="http://schemas.openxmlformats.org/drawingml/2006/main" noGrp="1"/>
          </p:cNvSpPr>
          <p:nvPr/>
        </p:nvSpPr>
        <p:spPr>
          <a:xfrm xmlns:a="http://schemas.openxmlformats.org/drawingml/2006/main">
            <a:off x="8553450" y="203835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EVANGELISTIC</a:t>
            </a:r>
          </a:p>
        </p:txBody>
      </p:sp>
      <p:sp>
        <p:nvSpPr>
          <p:cNvPr id="16" name="">
            <a:extLst xmlns:a="http://schemas.openxmlformats.org/drawingml/2006/main">
              <a:ext uri="{FF2B5EF4-FFF2-40B4-BE49-F238E27FC236}">
                <a16:creationId xmlns:a16="http://schemas.microsoft.com/office/drawing/2014/main" id="{A6F04E30-7542-45E1-BF10-4815F0EED5E8}"/>
              </a:ext>
            </a:extLst>
          </p:cNvPr>
          <p:cNvSpPr>
            <a:spLocks xmlns:a="http://schemas.openxmlformats.org/drawingml/2006/main" noGrp="1"/>
          </p:cNvSpPr>
          <p:nvPr/>
        </p:nvSpPr>
        <p:spPr>
          <a:xfrm xmlns:a="http://schemas.openxmlformats.org/drawingml/2006/main">
            <a:off x="8553450" y="238125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6E665E"/>
                </a:solidFill>
              </a:defRPr>
            </a:pPr>
            <a:r>
              <a:rPr sz="1350" b="0" i="0">
                <a:solidFill>
                  <a:srgbClr val="6E665E"/>
                </a:solidFill>
              </a:rPr>
              <a:t>proclaims + invites</a:t>
            </a:r>
          </a:p>
        </p:txBody>
      </p:sp>
      <p:sp>
        <p:nvSpPr>
          <p:cNvPr id="17" name="">
            <a:extLst xmlns:a="http://schemas.openxmlformats.org/drawingml/2006/main">
              <a:ext uri="{FF2B5EF4-FFF2-40B4-BE49-F238E27FC236}">
                <a16:creationId xmlns:a16="http://schemas.microsoft.com/office/drawing/2014/main" id="{AEAA1A71-BD7C-4481-B832-EE7697BC908F}"/>
              </a:ext>
            </a:extLst>
          </p:cNvPr>
          <p:cNvSpPr>
            <a:spLocks xmlns:a="http://schemas.openxmlformats.org/drawingml/2006/main" noGrp="1"/>
          </p:cNvSpPr>
          <p:nvPr/>
        </p:nvSpPr>
        <p:spPr>
          <a:xfrm xmlns:a="http://schemas.openxmlformats.org/drawingml/2006/main">
            <a:off x="8553450" y="4267200"/>
            <a:ext cx="6858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8" name="">
            <a:extLst xmlns:a="http://schemas.openxmlformats.org/drawingml/2006/main">
              <a:ext uri="{FF2B5EF4-FFF2-40B4-BE49-F238E27FC236}">
                <a16:creationId xmlns:a16="http://schemas.microsoft.com/office/drawing/2014/main" id="{FEB1C0D4-7BE2-46EB-B67A-BE404F90D9E1}"/>
              </a:ext>
            </a:extLst>
          </p:cNvPr>
          <p:cNvSpPr>
            <a:spLocks xmlns:a="http://schemas.openxmlformats.org/drawingml/2006/main" noGrp="1"/>
          </p:cNvSpPr>
          <p:nvPr/>
        </p:nvSpPr>
        <p:spPr>
          <a:xfrm xmlns:a="http://schemas.openxmlformats.org/drawingml/2006/main">
            <a:off x="8553450" y="445770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PASTORAL</a:t>
            </a:r>
          </a:p>
        </p:txBody>
      </p:sp>
      <p:sp>
        <p:nvSpPr>
          <p:cNvPr id="19" name="">
            <a:extLst xmlns:a="http://schemas.openxmlformats.org/drawingml/2006/main">
              <a:ext uri="{FF2B5EF4-FFF2-40B4-BE49-F238E27FC236}">
                <a16:creationId xmlns:a16="http://schemas.microsoft.com/office/drawing/2014/main" id="{7A7053CC-3916-4636-B382-340B8722E2C7}"/>
              </a:ext>
            </a:extLst>
          </p:cNvPr>
          <p:cNvSpPr>
            <a:spLocks xmlns:a="http://schemas.openxmlformats.org/drawingml/2006/main" noGrp="1"/>
          </p:cNvSpPr>
          <p:nvPr/>
        </p:nvSpPr>
        <p:spPr>
          <a:xfrm xmlns:a="http://schemas.openxmlformats.org/drawingml/2006/main">
            <a:off x="8553450" y="480060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6E665E"/>
                </a:solidFill>
              </a:defRPr>
            </a:pPr>
            <a:r>
              <a:rPr sz="1350" b="0" i="0">
                <a:solidFill>
                  <a:srgbClr val="6E665E"/>
                </a:solidFill>
              </a:rPr>
              <a:t>tends + protects</a:t>
            </a:r>
          </a:p>
        </p:txBody>
      </p:sp>
      <p:sp>
        <p:nvSpPr>
          <p:cNvPr id="20" name="">
            <a:extLst xmlns:a="http://schemas.openxmlformats.org/drawingml/2006/main">
              <a:ext uri="{FF2B5EF4-FFF2-40B4-BE49-F238E27FC236}">
                <a16:creationId xmlns:a16="http://schemas.microsoft.com/office/drawing/2014/main" id="{F8A9E877-77FD-4CA6-B273-C974DC6A834C}"/>
              </a:ext>
            </a:extLst>
          </p:cNvPr>
          <p:cNvSpPr>
            <a:spLocks xmlns:a="http://schemas.openxmlformats.org/drawingml/2006/main" noGrp="1"/>
          </p:cNvSpPr>
          <p:nvPr/>
        </p:nvSpPr>
        <p:spPr>
          <a:xfrm xmlns:a="http://schemas.openxmlformats.org/drawingml/2006/main">
            <a:off x="4667250" y="4781550"/>
            <a:ext cx="6858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21" name="">
            <a:extLst xmlns:a="http://schemas.openxmlformats.org/drawingml/2006/main">
              <a:ext uri="{FF2B5EF4-FFF2-40B4-BE49-F238E27FC236}">
                <a16:creationId xmlns:a16="http://schemas.microsoft.com/office/drawing/2014/main" id="{6E388611-4599-414F-9E97-8E59060A51E0}"/>
              </a:ext>
            </a:extLst>
          </p:cNvPr>
          <p:cNvSpPr>
            <a:spLocks xmlns:a="http://schemas.openxmlformats.org/drawingml/2006/main" noGrp="1"/>
          </p:cNvSpPr>
          <p:nvPr/>
        </p:nvSpPr>
        <p:spPr>
          <a:xfrm xmlns:a="http://schemas.openxmlformats.org/drawingml/2006/main">
            <a:off x="4667250" y="497205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650" b="1" i="0">
                <a:solidFill>
                  <a:srgbClr val="8F1223"/>
                </a:solidFill>
              </a:defRPr>
            </a:pPr>
            <a:r>
              <a:rPr sz="1650" b="1" i="0">
                <a:solidFill>
                  <a:srgbClr val="8F1223"/>
                </a:solidFill>
              </a:rPr>
              <a:t>TEACHING</a:t>
            </a:r>
          </a:p>
        </p:txBody>
      </p:sp>
      <p:sp>
        <p:nvSpPr>
          <p:cNvPr id="22" name="">
            <a:extLst xmlns:a="http://schemas.openxmlformats.org/drawingml/2006/main">
              <a:ext uri="{FF2B5EF4-FFF2-40B4-BE49-F238E27FC236}">
                <a16:creationId xmlns:a16="http://schemas.microsoft.com/office/drawing/2014/main" id="{FCC1FB18-2F7E-4B74-8061-8CD1C5BD985F}"/>
              </a:ext>
            </a:extLst>
          </p:cNvPr>
          <p:cNvSpPr>
            <a:spLocks xmlns:a="http://schemas.openxmlformats.org/drawingml/2006/main" noGrp="1"/>
          </p:cNvSpPr>
          <p:nvPr/>
        </p:nvSpPr>
        <p:spPr>
          <a:xfrm xmlns:a="http://schemas.openxmlformats.org/drawingml/2006/main">
            <a:off x="4667250" y="5314950"/>
            <a:ext cx="2857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350" b="0" i="0">
                <a:solidFill>
                  <a:srgbClr val="6E665E"/>
                </a:solidFill>
              </a:defRPr>
            </a:pPr>
            <a:r>
              <a:rPr sz="1350" b="0" i="0">
                <a:solidFill>
                  <a:srgbClr val="6E665E"/>
                </a:solidFill>
              </a:rPr>
              <a:t>explains + forms</a:t>
            </a:r>
          </a:p>
        </p:txBody>
      </p:sp>
      <p:sp>
        <p:nvSpPr>
          <p:cNvPr id="23" name="">
            <a:extLst xmlns:a="http://schemas.openxmlformats.org/drawingml/2006/main">
              <a:ext uri="{FF2B5EF4-FFF2-40B4-BE49-F238E27FC236}">
                <a16:creationId xmlns:a16="http://schemas.microsoft.com/office/drawing/2014/main" id="{8117EB06-7184-4782-997D-452D8AAFF8EE}"/>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4" name="">
            <a:extLst xmlns:a="http://schemas.openxmlformats.org/drawingml/2006/main">
              <a:ext uri="{FF2B5EF4-FFF2-40B4-BE49-F238E27FC236}">
                <a16:creationId xmlns:a16="http://schemas.microsoft.com/office/drawing/2014/main" id="{655A7842-76D4-4007-952D-6491F2AE515C}"/>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10</a:t>
            </a:r>
          </a:p>
        </p:txBody>
      </p:sp>
    </p:spTree>
    <p:extLst>
      <p:ext uri="{BB962C8B-B14F-4D97-AF65-F5344CB8AC3E}">
        <p14:creationId xmlns:p14="http://schemas.microsoft.com/office/powerpoint/2010/main" val="1500765269"/>
      </p:ext>
    </p:extLst>
  </p:cSld>
</p:sld>
</file>

<file path=ppt/slides/slide11.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552F43C3-933C-4D01-822D-4C24A2DBF971}"/>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2DE18546-34C7-4563-A6C1-6F6005F86571}"/>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11</a:t>
            </a:r>
          </a:p>
        </p:txBody>
      </p:sp>
      <p:sp>
        <p:nvSpPr>
          <p:cNvPr id="3" name="">
            <a:extLst xmlns:a="http://schemas.openxmlformats.org/drawingml/2006/main">
              <a:ext uri="{FF2B5EF4-FFF2-40B4-BE49-F238E27FC236}">
                <a16:creationId xmlns:a16="http://schemas.microsoft.com/office/drawing/2014/main" id="{217C7F9A-1BA3-49E7-BDCF-AA15A4A362AB}"/>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Five questions can change a ministry conversation</a:t>
            </a:r>
          </a:p>
        </p:txBody>
      </p:sp>
      <p:sp>
        <p:nvSpPr>
          <p:cNvPr id="4" name="">
            <a:extLst xmlns:a="http://schemas.openxmlformats.org/drawingml/2006/main">
              <a:ext uri="{FF2B5EF4-FFF2-40B4-BE49-F238E27FC236}">
                <a16:creationId xmlns:a16="http://schemas.microsoft.com/office/drawing/2014/main" id="{11CCF2B3-3476-4430-B3E6-C203F43F5908}"/>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 collaborative team hears each contribution before deciding how to move.</a:t>
            </a:r>
          </a:p>
        </p:txBody>
      </p:sp>
      <p:sp>
        <p:nvSpPr>
          <p:cNvPr id="5" name="">
            <a:extLst xmlns:a="http://schemas.openxmlformats.org/drawingml/2006/main">
              <a:ext uri="{FF2B5EF4-FFF2-40B4-BE49-F238E27FC236}">
                <a16:creationId xmlns:a16="http://schemas.microsoft.com/office/drawing/2014/main" id="{C5CC06C9-008A-4EE9-8C7A-B073C851E75C}"/>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41A159AE-F3A7-4079-AFAF-008A3FE4C41C}"/>
              </a:ext>
            </a:extLst>
          </p:cNvPr>
          <p:cNvSpPr>
            <a:spLocks xmlns:a="http://schemas.openxmlformats.org/drawingml/2006/main" noGrp="1"/>
          </p:cNvSpPr>
          <p:nvPr/>
        </p:nvSpPr>
        <p:spPr>
          <a:xfrm xmlns:a="http://schemas.openxmlformats.org/drawingml/2006/main">
            <a:off x="685800" y="1638300"/>
            <a:ext cx="2000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8F1223"/>
                </a:solidFill>
              </a:defRPr>
            </a:pPr>
            <a:r>
              <a:rPr sz="1425" b="1" i="0">
                <a:solidFill>
                  <a:srgbClr val="8F1223"/>
                </a:solidFill>
              </a:rPr>
              <a:t>APOSTOLIC</a:t>
            </a:r>
          </a:p>
        </p:txBody>
      </p:sp>
      <p:sp>
        <p:nvSpPr>
          <p:cNvPr id="7" name="">
            <a:extLst xmlns:a="http://schemas.openxmlformats.org/drawingml/2006/main">
              <a:ext uri="{FF2B5EF4-FFF2-40B4-BE49-F238E27FC236}">
                <a16:creationId xmlns:a16="http://schemas.microsoft.com/office/drawing/2014/main" id="{CEAA1E00-DB75-49C5-B384-9B1552DE895D}"/>
              </a:ext>
            </a:extLst>
          </p:cNvPr>
          <p:cNvSpPr>
            <a:spLocks xmlns:a="http://schemas.openxmlformats.org/drawingml/2006/main" noGrp="1"/>
          </p:cNvSpPr>
          <p:nvPr/>
        </p:nvSpPr>
        <p:spPr>
          <a:xfrm xmlns:a="http://schemas.openxmlformats.org/drawingml/2006/main">
            <a:off x="2838450" y="1447800"/>
            <a:ext cx="38100" cy="68580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15C0752D-D60F-44E7-8363-3823C05E8F8C}"/>
              </a:ext>
            </a:extLst>
          </p:cNvPr>
          <p:cNvSpPr>
            <a:spLocks xmlns:a="http://schemas.openxmlformats.org/drawingml/2006/main" noGrp="1"/>
          </p:cNvSpPr>
          <p:nvPr/>
        </p:nvSpPr>
        <p:spPr>
          <a:xfrm xmlns:a="http://schemas.openxmlformats.org/drawingml/2006/main">
            <a:off x="3200400" y="1562100"/>
            <a:ext cx="7810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725" b="0" i="0">
                <a:solidFill>
                  <a:srgbClr val="343434"/>
                </a:solidFill>
              </a:defRPr>
            </a:pPr>
            <a:r>
              <a:rPr sz="1725" b="0" i="0">
                <a:solidFill>
                  <a:srgbClr val="343434"/>
                </a:solidFill>
              </a:rPr>
              <a:t>What must be sent, built, connected, or strengthened?</a:t>
            </a:r>
          </a:p>
        </p:txBody>
      </p:sp>
      <p:sp>
        <p:nvSpPr>
          <p:cNvPr id="9" name="">
            <a:extLst xmlns:a="http://schemas.openxmlformats.org/drawingml/2006/main">
              <a:ext uri="{FF2B5EF4-FFF2-40B4-BE49-F238E27FC236}">
                <a16:creationId xmlns:a16="http://schemas.microsoft.com/office/drawing/2014/main" id="{A62CAEE7-B392-4937-AC3C-6A301220F83C}"/>
              </a:ext>
            </a:extLst>
          </p:cNvPr>
          <p:cNvSpPr>
            <a:spLocks xmlns:a="http://schemas.openxmlformats.org/drawingml/2006/main" noGrp="1"/>
          </p:cNvSpPr>
          <p:nvPr/>
        </p:nvSpPr>
        <p:spPr>
          <a:xfrm xmlns:a="http://schemas.openxmlformats.org/drawingml/2006/main">
            <a:off x="685800" y="2543175"/>
            <a:ext cx="2000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8F1223"/>
                </a:solidFill>
              </a:defRPr>
            </a:pPr>
            <a:r>
              <a:rPr sz="1425" b="1" i="0">
                <a:solidFill>
                  <a:srgbClr val="8F1223"/>
                </a:solidFill>
              </a:rPr>
              <a:t>PROPHETIC</a:t>
            </a:r>
          </a:p>
        </p:txBody>
      </p:sp>
      <p:sp>
        <p:nvSpPr>
          <p:cNvPr id="10" name="">
            <a:extLst xmlns:a="http://schemas.openxmlformats.org/drawingml/2006/main">
              <a:ext uri="{FF2B5EF4-FFF2-40B4-BE49-F238E27FC236}">
                <a16:creationId xmlns:a16="http://schemas.microsoft.com/office/drawing/2014/main" id="{8B0A9C0E-C139-4E34-A1BB-E4D2512B2D60}"/>
              </a:ext>
            </a:extLst>
          </p:cNvPr>
          <p:cNvSpPr>
            <a:spLocks xmlns:a="http://schemas.openxmlformats.org/drawingml/2006/main" noGrp="1"/>
          </p:cNvSpPr>
          <p:nvPr/>
        </p:nvSpPr>
        <p:spPr>
          <a:xfrm xmlns:a="http://schemas.openxmlformats.org/drawingml/2006/main">
            <a:off x="2838450" y="2352675"/>
            <a:ext cx="38100" cy="68580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1" name="">
            <a:extLst xmlns:a="http://schemas.openxmlformats.org/drawingml/2006/main">
              <a:ext uri="{FF2B5EF4-FFF2-40B4-BE49-F238E27FC236}">
                <a16:creationId xmlns:a16="http://schemas.microsoft.com/office/drawing/2014/main" id="{B5F42917-29D4-499F-BFEC-4EFF0E4467A9}"/>
              </a:ext>
            </a:extLst>
          </p:cNvPr>
          <p:cNvSpPr>
            <a:spLocks xmlns:a="http://schemas.openxmlformats.org/drawingml/2006/main" noGrp="1"/>
          </p:cNvSpPr>
          <p:nvPr/>
        </p:nvSpPr>
        <p:spPr>
          <a:xfrm xmlns:a="http://schemas.openxmlformats.org/drawingml/2006/main">
            <a:off x="3200400" y="2466975"/>
            <a:ext cx="7810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725" b="0" i="0">
                <a:solidFill>
                  <a:srgbClr val="343434"/>
                </a:solidFill>
              </a:defRPr>
            </a:pPr>
            <a:r>
              <a:rPr sz="1725" b="0" i="0">
                <a:solidFill>
                  <a:srgbClr val="343434"/>
                </a:solidFill>
              </a:rPr>
              <a:t>What may the Spirit be emphasizing, and how shall it be weighed?</a:t>
            </a:r>
          </a:p>
        </p:txBody>
      </p:sp>
      <p:sp>
        <p:nvSpPr>
          <p:cNvPr id="12" name="">
            <a:extLst xmlns:a="http://schemas.openxmlformats.org/drawingml/2006/main">
              <a:ext uri="{FF2B5EF4-FFF2-40B4-BE49-F238E27FC236}">
                <a16:creationId xmlns:a16="http://schemas.microsoft.com/office/drawing/2014/main" id="{F3454682-A55A-41C2-A2E6-B82E5170F958}"/>
              </a:ext>
            </a:extLst>
          </p:cNvPr>
          <p:cNvSpPr>
            <a:spLocks xmlns:a="http://schemas.openxmlformats.org/drawingml/2006/main" noGrp="1"/>
          </p:cNvSpPr>
          <p:nvPr/>
        </p:nvSpPr>
        <p:spPr>
          <a:xfrm xmlns:a="http://schemas.openxmlformats.org/drawingml/2006/main">
            <a:off x="685800" y="3448050"/>
            <a:ext cx="2000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8F1223"/>
                </a:solidFill>
              </a:defRPr>
            </a:pPr>
            <a:r>
              <a:rPr sz="1425" b="1" i="0">
                <a:solidFill>
                  <a:srgbClr val="8F1223"/>
                </a:solidFill>
              </a:rPr>
              <a:t>EVANGELISTIC</a:t>
            </a:r>
          </a:p>
        </p:txBody>
      </p:sp>
      <p:sp>
        <p:nvSpPr>
          <p:cNvPr id="13" name="">
            <a:extLst xmlns:a="http://schemas.openxmlformats.org/drawingml/2006/main">
              <a:ext uri="{FF2B5EF4-FFF2-40B4-BE49-F238E27FC236}">
                <a16:creationId xmlns:a16="http://schemas.microsoft.com/office/drawing/2014/main" id="{BAED47E9-907A-4F3E-BFCC-EB3A3CE5116A}"/>
              </a:ext>
            </a:extLst>
          </p:cNvPr>
          <p:cNvSpPr>
            <a:spLocks xmlns:a="http://schemas.openxmlformats.org/drawingml/2006/main" noGrp="1"/>
          </p:cNvSpPr>
          <p:nvPr/>
        </p:nvSpPr>
        <p:spPr>
          <a:xfrm xmlns:a="http://schemas.openxmlformats.org/drawingml/2006/main">
            <a:off x="2838450" y="3257550"/>
            <a:ext cx="38100" cy="68580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4E54EA43-B535-4E8F-80E0-4A4967D104B5}"/>
              </a:ext>
            </a:extLst>
          </p:cNvPr>
          <p:cNvSpPr>
            <a:spLocks xmlns:a="http://schemas.openxmlformats.org/drawingml/2006/main" noGrp="1"/>
          </p:cNvSpPr>
          <p:nvPr/>
        </p:nvSpPr>
        <p:spPr>
          <a:xfrm xmlns:a="http://schemas.openxmlformats.org/drawingml/2006/main">
            <a:off x="3200400" y="3371850"/>
            <a:ext cx="7810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725" b="0" i="0">
                <a:solidFill>
                  <a:srgbClr val="343434"/>
                </a:solidFill>
              </a:defRPr>
            </a:pPr>
            <a:r>
              <a:rPr sz="1725" b="0" i="0">
                <a:solidFill>
                  <a:srgbClr val="343434"/>
                </a:solidFill>
              </a:rPr>
              <a:t>Who needs access to the gospel, and what faithful next step can be offered?</a:t>
            </a:r>
          </a:p>
        </p:txBody>
      </p:sp>
      <p:sp>
        <p:nvSpPr>
          <p:cNvPr id="15" name="">
            <a:extLst xmlns:a="http://schemas.openxmlformats.org/drawingml/2006/main">
              <a:ext uri="{FF2B5EF4-FFF2-40B4-BE49-F238E27FC236}">
                <a16:creationId xmlns:a16="http://schemas.microsoft.com/office/drawing/2014/main" id="{77ECC9F6-C1E0-48BC-A179-757A36CEF458}"/>
              </a:ext>
            </a:extLst>
          </p:cNvPr>
          <p:cNvSpPr>
            <a:spLocks xmlns:a="http://schemas.openxmlformats.org/drawingml/2006/main" noGrp="1"/>
          </p:cNvSpPr>
          <p:nvPr/>
        </p:nvSpPr>
        <p:spPr>
          <a:xfrm xmlns:a="http://schemas.openxmlformats.org/drawingml/2006/main">
            <a:off x="685800" y="4352925"/>
            <a:ext cx="2000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8F1223"/>
                </a:solidFill>
              </a:defRPr>
            </a:pPr>
            <a:r>
              <a:rPr sz="1425" b="1" i="0">
                <a:solidFill>
                  <a:srgbClr val="8F1223"/>
                </a:solidFill>
              </a:rPr>
              <a:t>PASTORAL</a:t>
            </a:r>
          </a:p>
        </p:txBody>
      </p:sp>
      <p:sp>
        <p:nvSpPr>
          <p:cNvPr id="16" name="">
            <a:extLst xmlns:a="http://schemas.openxmlformats.org/drawingml/2006/main">
              <a:ext uri="{FF2B5EF4-FFF2-40B4-BE49-F238E27FC236}">
                <a16:creationId xmlns:a16="http://schemas.microsoft.com/office/drawing/2014/main" id="{3F518D05-DAF2-468D-8B15-4CB203D4646F}"/>
              </a:ext>
            </a:extLst>
          </p:cNvPr>
          <p:cNvSpPr>
            <a:spLocks xmlns:a="http://schemas.openxmlformats.org/drawingml/2006/main" noGrp="1"/>
          </p:cNvSpPr>
          <p:nvPr/>
        </p:nvSpPr>
        <p:spPr>
          <a:xfrm xmlns:a="http://schemas.openxmlformats.org/drawingml/2006/main">
            <a:off x="2838450" y="4162425"/>
            <a:ext cx="38100" cy="68580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7" name="">
            <a:extLst xmlns:a="http://schemas.openxmlformats.org/drawingml/2006/main">
              <a:ext uri="{FF2B5EF4-FFF2-40B4-BE49-F238E27FC236}">
                <a16:creationId xmlns:a16="http://schemas.microsoft.com/office/drawing/2014/main" id="{C3880F2D-38D0-486F-8279-5045E1714CB4}"/>
              </a:ext>
            </a:extLst>
          </p:cNvPr>
          <p:cNvSpPr>
            <a:spLocks xmlns:a="http://schemas.openxmlformats.org/drawingml/2006/main" noGrp="1"/>
          </p:cNvSpPr>
          <p:nvPr/>
        </p:nvSpPr>
        <p:spPr>
          <a:xfrm xmlns:a="http://schemas.openxmlformats.org/drawingml/2006/main">
            <a:off x="3200400" y="4276725"/>
            <a:ext cx="7810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725" b="0" i="0">
                <a:solidFill>
                  <a:srgbClr val="343434"/>
                </a:solidFill>
              </a:defRPr>
            </a:pPr>
            <a:r>
              <a:rPr sz="1725" b="0" i="0">
                <a:solidFill>
                  <a:srgbClr val="343434"/>
                </a:solidFill>
              </a:rPr>
              <a:t>How are the people, and what care or protection supports wholeness?</a:t>
            </a:r>
          </a:p>
        </p:txBody>
      </p:sp>
      <p:sp>
        <p:nvSpPr>
          <p:cNvPr id="18" name="">
            <a:extLst xmlns:a="http://schemas.openxmlformats.org/drawingml/2006/main">
              <a:ext uri="{FF2B5EF4-FFF2-40B4-BE49-F238E27FC236}">
                <a16:creationId xmlns:a16="http://schemas.microsoft.com/office/drawing/2014/main" id="{889ADE5D-2EC1-4E26-A6D7-4FD7A1664646}"/>
              </a:ext>
            </a:extLst>
          </p:cNvPr>
          <p:cNvSpPr>
            <a:spLocks xmlns:a="http://schemas.openxmlformats.org/drawingml/2006/main" noGrp="1"/>
          </p:cNvSpPr>
          <p:nvPr/>
        </p:nvSpPr>
        <p:spPr>
          <a:xfrm xmlns:a="http://schemas.openxmlformats.org/drawingml/2006/main">
            <a:off x="685800" y="5257800"/>
            <a:ext cx="20002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8F1223"/>
                </a:solidFill>
              </a:defRPr>
            </a:pPr>
            <a:r>
              <a:rPr sz="1425" b="1" i="0">
                <a:solidFill>
                  <a:srgbClr val="8F1223"/>
                </a:solidFill>
              </a:rPr>
              <a:t>TEACHING</a:t>
            </a:r>
          </a:p>
        </p:txBody>
      </p:sp>
      <p:sp>
        <p:nvSpPr>
          <p:cNvPr id="19" name="">
            <a:extLst xmlns:a="http://schemas.openxmlformats.org/drawingml/2006/main">
              <a:ext uri="{FF2B5EF4-FFF2-40B4-BE49-F238E27FC236}">
                <a16:creationId xmlns:a16="http://schemas.microsoft.com/office/drawing/2014/main" id="{5DACDB57-5D46-40B9-A77B-867122966BC0}"/>
              </a:ext>
            </a:extLst>
          </p:cNvPr>
          <p:cNvSpPr>
            <a:spLocks xmlns:a="http://schemas.openxmlformats.org/drawingml/2006/main" noGrp="1"/>
          </p:cNvSpPr>
          <p:nvPr/>
        </p:nvSpPr>
        <p:spPr>
          <a:xfrm xmlns:a="http://schemas.openxmlformats.org/drawingml/2006/main">
            <a:off x="2838450" y="5067300"/>
            <a:ext cx="38100" cy="68580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0" name="">
            <a:extLst xmlns:a="http://schemas.openxmlformats.org/drawingml/2006/main">
              <a:ext uri="{FF2B5EF4-FFF2-40B4-BE49-F238E27FC236}">
                <a16:creationId xmlns:a16="http://schemas.microsoft.com/office/drawing/2014/main" id="{12E81A42-8A48-45EA-B18F-5326A82B94BC}"/>
              </a:ext>
            </a:extLst>
          </p:cNvPr>
          <p:cNvSpPr>
            <a:spLocks xmlns:a="http://schemas.openxmlformats.org/drawingml/2006/main" noGrp="1"/>
          </p:cNvSpPr>
          <p:nvPr/>
        </p:nvSpPr>
        <p:spPr>
          <a:xfrm xmlns:a="http://schemas.openxmlformats.org/drawingml/2006/main">
            <a:off x="3200400" y="5181600"/>
            <a:ext cx="7810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725" b="0" i="0">
                <a:solidFill>
                  <a:srgbClr val="343434"/>
                </a:solidFill>
              </a:defRPr>
            </a:pPr>
            <a:r>
              <a:rPr sz="1725" b="0" i="0">
                <a:solidFill>
                  <a:srgbClr val="343434"/>
                </a:solidFill>
              </a:rPr>
              <a:t>What does this mean, and how shall it shape practice?</a:t>
            </a:r>
          </a:p>
        </p:txBody>
      </p:sp>
      <p:sp>
        <p:nvSpPr>
          <p:cNvPr id="21" name="">
            <a:extLst xmlns:a="http://schemas.openxmlformats.org/drawingml/2006/main">
              <a:ext uri="{FF2B5EF4-FFF2-40B4-BE49-F238E27FC236}">
                <a16:creationId xmlns:a16="http://schemas.microsoft.com/office/drawing/2014/main" id="{9FB9450A-FEE2-4F46-9CB0-48B8FD8913C5}"/>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2" name="">
            <a:extLst xmlns:a="http://schemas.openxmlformats.org/drawingml/2006/main">
              <a:ext uri="{FF2B5EF4-FFF2-40B4-BE49-F238E27FC236}">
                <a16:creationId xmlns:a16="http://schemas.microsoft.com/office/drawing/2014/main" id="{0DA7BFAC-ABC4-4C9C-8031-40093AC22D91}"/>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11</a:t>
            </a:r>
          </a:p>
        </p:txBody>
      </p:sp>
    </p:spTree>
    <p:extLst>
      <p:ext uri="{BB962C8B-B14F-4D97-AF65-F5344CB8AC3E}">
        <p14:creationId xmlns:p14="http://schemas.microsoft.com/office/powerpoint/2010/main" val="2135004986"/>
      </p:ext>
    </p:extLst>
  </p:cSld>
</p:sld>
</file>

<file path=ppt/slides/slide12.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33" name="">
            <a:extLst xmlns:a="http://schemas.openxmlformats.org/drawingml/2006/main">
              <a:ext uri="{FF2B5EF4-FFF2-40B4-BE49-F238E27FC236}">
                <a16:creationId xmlns:a16="http://schemas.microsoft.com/office/drawing/2014/main" id="{6B46E46D-A7BC-4A68-B202-BC68EE20ECAA}"/>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2542C592-6CCB-417B-A3DE-6FBCB92AFC1E}"/>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12</a:t>
            </a:r>
          </a:p>
        </p:txBody>
      </p:sp>
      <p:sp>
        <p:nvSpPr>
          <p:cNvPr id="3" name="">
            <a:extLst xmlns:a="http://schemas.openxmlformats.org/drawingml/2006/main">
              <a:ext uri="{FF2B5EF4-FFF2-40B4-BE49-F238E27FC236}">
                <a16:creationId xmlns:a16="http://schemas.microsoft.com/office/drawing/2014/main" id="{1508312D-0A7A-4D52-B873-8F4E89371319}"/>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Character governs the use of spiritual authority</a:t>
            </a:r>
          </a:p>
        </p:txBody>
      </p:sp>
      <p:sp>
        <p:nvSpPr>
          <p:cNvPr id="4" name="">
            <a:extLst xmlns:a="http://schemas.openxmlformats.org/drawingml/2006/main">
              <a:ext uri="{FF2B5EF4-FFF2-40B4-BE49-F238E27FC236}">
                <a16:creationId xmlns:a16="http://schemas.microsoft.com/office/drawing/2014/main" id="{928FB92A-4BF0-4CE6-B418-8A3D094C3728}"/>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Giftedness becomes trustworthy through truthfulness, humility, accountability, boundaries, and love.</a:t>
            </a:r>
          </a:p>
        </p:txBody>
      </p:sp>
      <p:sp>
        <p:nvSpPr>
          <p:cNvPr id="5" name="">
            <a:extLst xmlns:a="http://schemas.openxmlformats.org/drawingml/2006/main">
              <a:ext uri="{FF2B5EF4-FFF2-40B4-BE49-F238E27FC236}">
                <a16:creationId xmlns:a16="http://schemas.microsoft.com/office/drawing/2014/main" id="{6D0072B1-9D92-4EA1-9816-606EF459E936}"/>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65951EDC-A88D-4C03-8D49-E93EAB832255}"/>
              </a:ext>
            </a:extLst>
          </p:cNvPr>
          <p:cNvSpPr>
            <a:spLocks xmlns:a="http://schemas.openxmlformats.org/drawingml/2006/main" noGrp="1"/>
          </p:cNvSpPr>
          <p:nvPr/>
        </p:nvSpPr>
        <p:spPr>
          <a:xfrm xmlns:a="http://schemas.openxmlformats.org/drawingml/2006/main">
            <a:off x="685800" y="1504950"/>
            <a:ext cx="40005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C9A34A"/>
                </a:solidFill>
              </a:defRPr>
            </a:pPr>
            <a:r>
              <a:rPr sz="1500" b="1" i="0">
                <a:solidFill>
                  <a:srgbClr val="C9A34A"/>
                </a:solidFill>
              </a:rPr>
              <a:t>MATURE STEWARDSHIP</a:t>
            </a:r>
          </a:p>
        </p:txBody>
      </p:sp>
      <p:sp>
        <p:nvSpPr>
          <p:cNvPr id="7" name="">
            <a:extLst xmlns:a="http://schemas.openxmlformats.org/drawingml/2006/main">
              <a:ext uri="{FF2B5EF4-FFF2-40B4-BE49-F238E27FC236}">
                <a16:creationId xmlns:a16="http://schemas.microsoft.com/office/drawing/2014/main" id="{57D14CF1-B263-438B-B141-71321B0A36ED}"/>
              </a:ext>
            </a:extLst>
          </p:cNvPr>
          <p:cNvSpPr>
            <a:spLocks xmlns:a="http://schemas.openxmlformats.org/drawingml/2006/main" noGrp="1"/>
          </p:cNvSpPr>
          <p:nvPr/>
        </p:nvSpPr>
        <p:spPr>
          <a:xfrm xmlns:a="http://schemas.openxmlformats.org/drawingml/2006/main">
            <a:off x="685800" y="20193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476B57"/>
                </a:solidFill>
              </a:defRPr>
            </a:pPr>
            <a:r>
              <a:rPr sz="1500" b="1" i="0">
                <a:solidFill>
                  <a:srgbClr val="476B57"/>
                </a:solidFill>
              </a:rPr>
              <a:t>•</a:t>
            </a:r>
          </a:p>
        </p:txBody>
      </p:sp>
      <p:sp>
        <p:nvSpPr>
          <p:cNvPr id="8" name="">
            <a:extLst xmlns:a="http://schemas.openxmlformats.org/drawingml/2006/main">
              <a:ext uri="{FF2B5EF4-FFF2-40B4-BE49-F238E27FC236}">
                <a16:creationId xmlns:a16="http://schemas.microsoft.com/office/drawing/2014/main" id="{2B7354D5-4B1F-406E-86FF-AB48C504CDDE}"/>
              </a:ext>
            </a:extLst>
          </p:cNvPr>
          <p:cNvSpPr>
            <a:spLocks xmlns:a="http://schemas.openxmlformats.org/drawingml/2006/main" noGrp="1"/>
          </p:cNvSpPr>
          <p:nvPr/>
        </p:nvSpPr>
        <p:spPr>
          <a:xfrm xmlns:a="http://schemas.openxmlformats.org/drawingml/2006/main">
            <a:off x="933450" y="203835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Welcomes testing and correction</a:t>
            </a:r>
          </a:p>
        </p:txBody>
      </p:sp>
      <p:sp>
        <p:nvSpPr>
          <p:cNvPr id="9" name="">
            <a:extLst xmlns:a="http://schemas.openxmlformats.org/drawingml/2006/main">
              <a:ext uri="{FF2B5EF4-FFF2-40B4-BE49-F238E27FC236}">
                <a16:creationId xmlns:a16="http://schemas.microsoft.com/office/drawing/2014/main" id="{1E62453D-7ECF-480E-B17F-DAD4977CFE85}"/>
              </a:ext>
            </a:extLst>
          </p:cNvPr>
          <p:cNvSpPr>
            <a:spLocks xmlns:a="http://schemas.openxmlformats.org/drawingml/2006/main" noGrp="1"/>
          </p:cNvSpPr>
          <p:nvPr/>
        </p:nvSpPr>
        <p:spPr>
          <a:xfrm xmlns:a="http://schemas.openxmlformats.org/drawingml/2006/main">
            <a:off x="685800" y="26479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476B57"/>
                </a:solidFill>
              </a:defRPr>
            </a:pPr>
            <a:r>
              <a:rPr sz="1500" b="1" i="0">
                <a:solidFill>
                  <a:srgbClr val="476B57"/>
                </a:solidFill>
              </a:rPr>
              <a:t>•</a:t>
            </a:r>
          </a:p>
        </p:txBody>
      </p:sp>
      <p:sp>
        <p:nvSpPr>
          <p:cNvPr id="10" name="">
            <a:extLst xmlns:a="http://schemas.openxmlformats.org/drawingml/2006/main">
              <a:ext uri="{FF2B5EF4-FFF2-40B4-BE49-F238E27FC236}">
                <a16:creationId xmlns:a16="http://schemas.microsoft.com/office/drawing/2014/main" id="{EB28834C-955A-4F19-B1E8-06929F067EEF}"/>
              </a:ext>
            </a:extLst>
          </p:cNvPr>
          <p:cNvSpPr>
            <a:spLocks xmlns:a="http://schemas.openxmlformats.org/drawingml/2006/main" noGrp="1"/>
          </p:cNvSpPr>
          <p:nvPr/>
        </p:nvSpPr>
        <p:spPr>
          <a:xfrm xmlns:a="http://schemas.openxmlformats.org/drawingml/2006/main">
            <a:off x="933450" y="266700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Shares authority and names limits</a:t>
            </a:r>
          </a:p>
        </p:txBody>
      </p:sp>
      <p:sp>
        <p:nvSpPr>
          <p:cNvPr id="11" name="">
            <a:extLst xmlns:a="http://schemas.openxmlformats.org/drawingml/2006/main">
              <a:ext uri="{FF2B5EF4-FFF2-40B4-BE49-F238E27FC236}">
                <a16:creationId xmlns:a16="http://schemas.microsoft.com/office/drawing/2014/main" id="{C9999737-5E4C-41B7-B786-A77957EDC893}"/>
              </a:ext>
            </a:extLst>
          </p:cNvPr>
          <p:cNvSpPr>
            <a:spLocks xmlns:a="http://schemas.openxmlformats.org/drawingml/2006/main" noGrp="1"/>
          </p:cNvSpPr>
          <p:nvPr/>
        </p:nvSpPr>
        <p:spPr>
          <a:xfrm xmlns:a="http://schemas.openxmlformats.org/drawingml/2006/main">
            <a:off x="685800" y="32766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476B57"/>
                </a:solidFill>
              </a:defRPr>
            </a:pPr>
            <a:r>
              <a:rPr sz="1500" b="1" i="0">
                <a:solidFill>
                  <a:srgbClr val="476B57"/>
                </a:solidFill>
              </a:rPr>
              <a:t>•</a:t>
            </a:r>
          </a:p>
        </p:txBody>
      </p:sp>
      <p:sp>
        <p:nvSpPr>
          <p:cNvPr id="12" name="">
            <a:extLst xmlns:a="http://schemas.openxmlformats.org/drawingml/2006/main">
              <a:ext uri="{FF2B5EF4-FFF2-40B4-BE49-F238E27FC236}">
                <a16:creationId xmlns:a16="http://schemas.microsoft.com/office/drawing/2014/main" id="{66189C51-938C-4A03-8596-439C5AD9A450}"/>
              </a:ext>
            </a:extLst>
          </p:cNvPr>
          <p:cNvSpPr>
            <a:spLocks xmlns:a="http://schemas.openxmlformats.org/drawingml/2006/main" noGrp="1"/>
          </p:cNvSpPr>
          <p:nvPr/>
        </p:nvSpPr>
        <p:spPr>
          <a:xfrm xmlns:a="http://schemas.openxmlformats.org/drawingml/2006/main">
            <a:off x="933450" y="329565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Protects dignity, consent, and confidentiality</a:t>
            </a:r>
          </a:p>
        </p:txBody>
      </p:sp>
      <p:sp>
        <p:nvSpPr>
          <p:cNvPr id="13" name="">
            <a:extLst xmlns:a="http://schemas.openxmlformats.org/drawingml/2006/main">
              <a:ext uri="{FF2B5EF4-FFF2-40B4-BE49-F238E27FC236}">
                <a16:creationId xmlns:a16="http://schemas.microsoft.com/office/drawing/2014/main" id="{4C08269E-5BF1-4F3B-8EC6-64F2093D2532}"/>
              </a:ext>
            </a:extLst>
          </p:cNvPr>
          <p:cNvSpPr>
            <a:spLocks xmlns:a="http://schemas.openxmlformats.org/drawingml/2006/main" noGrp="1"/>
          </p:cNvSpPr>
          <p:nvPr/>
        </p:nvSpPr>
        <p:spPr>
          <a:xfrm xmlns:a="http://schemas.openxmlformats.org/drawingml/2006/main">
            <a:off x="685800" y="39052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476B57"/>
                </a:solidFill>
              </a:defRPr>
            </a:pPr>
            <a:r>
              <a:rPr sz="1500" b="1" i="0">
                <a:solidFill>
                  <a:srgbClr val="476B57"/>
                </a:solidFill>
              </a:rPr>
              <a:t>•</a:t>
            </a:r>
          </a:p>
        </p:txBody>
      </p:sp>
      <p:sp>
        <p:nvSpPr>
          <p:cNvPr id="14" name="">
            <a:extLst xmlns:a="http://schemas.openxmlformats.org/drawingml/2006/main">
              <a:ext uri="{FF2B5EF4-FFF2-40B4-BE49-F238E27FC236}">
                <a16:creationId xmlns:a16="http://schemas.microsoft.com/office/drawing/2014/main" id="{3924CAC0-B249-4787-8A91-214F49CD851B}"/>
              </a:ext>
            </a:extLst>
          </p:cNvPr>
          <p:cNvSpPr>
            <a:spLocks xmlns:a="http://schemas.openxmlformats.org/drawingml/2006/main" noGrp="1"/>
          </p:cNvSpPr>
          <p:nvPr/>
        </p:nvSpPr>
        <p:spPr>
          <a:xfrm xmlns:a="http://schemas.openxmlformats.org/drawingml/2006/main">
            <a:off x="933450" y="392430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Traces fruit over time</a:t>
            </a:r>
          </a:p>
        </p:txBody>
      </p:sp>
      <p:sp>
        <p:nvSpPr>
          <p:cNvPr id="15" name="">
            <a:extLst xmlns:a="http://schemas.openxmlformats.org/drawingml/2006/main">
              <a:ext uri="{FF2B5EF4-FFF2-40B4-BE49-F238E27FC236}">
                <a16:creationId xmlns:a16="http://schemas.microsoft.com/office/drawing/2014/main" id="{622E7A20-A1C3-4389-8F8D-10FCA67A118E}"/>
              </a:ext>
            </a:extLst>
          </p:cNvPr>
          <p:cNvSpPr>
            <a:spLocks xmlns:a="http://schemas.openxmlformats.org/drawingml/2006/main" noGrp="1"/>
          </p:cNvSpPr>
          <p:nvPr/>
        </p:nvSpPr>
        <p:spPr>
          <a:xfrm xmlns:a="http://schemas.openxmlformats.org/drawingml/2006/main">
            <a:off x="685800" y="45339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476B57"/>
                </a:solidFill>
              </a:defRPr>
            </a:pPr>
            <a:r>
              <a:rPr sz="1500" b="1" i="0">
                <a:solidFill>
                  <a:srgbClr val="476B57"/>
                </a:solidFill>
              </a:rPr>
              <a:t>•</a:t>
            </a:r>
          </a:p>
        </p:txBody>
      </p:sp>
      <p:sp>
        <p:nvSpPr>
          <p:cNvPr id="16" name="">
            <a:extLst xmlns:a="http://schemas.openxmlformats.org/drawingml/2006/main">
              <a:ext uri="{FF2B5EF4-FFF2-40B4-BE49-F238E27FC236}">
                <a16:creationId xmlns:a16="http://schemas.microsoft.com/office/drawing/2014/main" id="{C500B1AA-98E7-4525-8683-87CDC7F15E4B}"/>
              </a:ext>
            </a:extLst>
          </p:cNvPr>
          <p:cNvSpPr>
            <a:spLocks xmlns:a="http://schemas.openxmlformats.org/drawingml/2006/main" noGrp="1"/>
          </p:cNvSpPr>
          <p:nvPr/>
        </p:nvSpPr>
        <p:spPr>
          <a:xfrm xmlns:a="http://schemas.openxmlformats.org/drawingml/2006/main">
            <a:off x="933450" y="455295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Uses safeguarding and referral pathways</a:t>
            </a:r>
          </a:p>
        </p:txBody>
      </p:sp>
      <p:sp>
        <p:nvSpPr>
          <p:cNvPr id="17" name="">
            <a:extLst xmlns:a="http://schemas.openxmlformats.org/drawingml/2006/main">
              <a:ext uri="{FF2B5EF4-FFF2-40B4-BE49-F238E27FC236}">
                <a16:creationId xmlns:a16="http://schemas.microsoft.com/office/drawing/2014/main" id="{938FFAE4-B678-41C2-8879-BBC03A570AD6}"/>
              </a:ext>
            </a:extLst>
          </p:cNvPr>
          <p:cNvSpPr>
            <a:spLocks xmlns:a="http://schemas.openxmlformats.org/drawingml/2006/main" noGrp="1"/>
          </p:cNvSpPr>
          <p:nvPr/>
        </p:nvSpPr>
        <p:spPr>
          <a:xfrm xmlns:a="http://schemas.openxmlformats.org/drawingml/2006/main">
            <a:off x="5981700" y="1504950"/>
            <a:ext cx="38100" cy="40957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8" name="">
            <a:extLst xmlns:a="http://schemas.openxmlformats.org/drawingml/2006/main">
              <a:ext uri="{FF2B5EF4-FFF2-40B4-BE49-F238E27FC236}">
                <a16:creationId xmlns:a16="http://schemas.microsoft.com/office/drawing/2014/main" id="{67C475FA-1227-416B-9823-F464C9A028AE}"/>
              </a:ext>
            </a:extLst>
          </p:cNvPr>
          <p:cNvSpPr>
            <a:spLocks xmlns:a="http://schemas.openxmlformats.org/drawingml/2006/main" noGrp="1"/>
          </p:cNvSpPr>
          <p:nvPr/>
        </p:nvSpPr>
        <p:spPr>
          <a:xfrm xmlns:a="http://schemas.openxmlformats.org/drawingml/2006/main">
            <a:off x="6496050" y="1504950"/>
            <a:ext cx="42862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C9A34A"/>
                </a:solidFill>
              </a:defRPr>
            </a:pPr>
            <a:r>
              <a:rPr sz="1500" b="1" i="0">
                <a:solidFill>
                  <a:srgbClr val="C9A34A"/>
                </a:solidFill>
              </a:rPr>
              <a:t>STRESS SIGNALS TO ADDRESS</a:t>
            </a:r>
          </a:p>
        </p:txBody>
      </p:sp>
      <p:sp>
        <p:nvSpPr>
          <p:cNvPr id="19" name="">
            <a:extLst xmlns:a="http://schemas.openxmlformats.org/drawingml/2006/main">
              <a:ext uri="{FF2B5EF4-FFF2-40B4-BE49-F238E27FC236}">
                <a16:creationId xmlns:a16="http://schemas.microsoft.com/office/drawing/2014/main" id="{BBFAD49E-D1D5-447B-BF33-1CBCC2D02A20}"/>
              </a:ext>
            </a:extLst>
          </p:cNvPr>
          <p:cNvSpPr>
            <a:spLocks xmlns:a="http://schemas.openxmlformats.org/drawingml/2006/main" noGrp="1"/>
          </p:cNvSpPr>
          <p:nvPr/>
        </p:nvSpPr>
        <p:spPr>
          <a:xfrm xmlns:a="http://schemas.openxmlformats.org/drawingml/2006/main">
            <a:off x="6496050" y="20193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20" name="">
            <a:extLst xmlns:a="http://schemas.openxmlformats.org/drawingml/2006/main">
              <a:ext uri="{FF2B5EF4-FFF2-40B4-BE49-F238E27FC236}">
                <a16:creationId xmlns:a16="http://schemas.microsoft.com/office/drawing/2014/main" id="{AA910A0C-F7C6-4BC9-AE48-84F0C156309A}"/>
              </a:ext>
            </a:extLst>
          </p:cNvPr>
          <p:cNvSpPr>
            <a:spLocks xmlns:a="http://schemas.openxmlformats.org/drawingml/2006/main" noGrp="1"/>
          </p:cNvSpPr>
          <p:nvPr/>
        </p:nvSpPr>
        <p:spPr>
          <a:xfrm xmlns:a="http://schemas.openxmlformats.org/drawingml/2006/main">
            <a:off x="6743700" y="203835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Control, secrecy, or isolation</a:t>
            </a:r>
          </a:p>
        </p:txBody>
      </p:sp>
      <p:sp>
        <p:nvSpPr>
          <p:cNvPr id="21" name="">
            <a:extLst xmlns:a="http://schemas.openxmlformats.org/drawingml/2006/main">
              <a:ext uri="{FF2B5EF4-FFF2-40B4-BE49-F238E27FC236}">
                <a16:creationId xmlns:a16="http://schemas.microsoft.com/office/drawing/2014/main" id="{9BAB8A28-1AA8-469B-BE6E-BB039A4DC45A}"/>
              </a:ext>
            </a:extLst>
          </p:cNvPr>
          <p:cNvSpPr>
            <a:spLocks xmlns:a="http://schemas.openxmlformats.org/drawingml/2006/main" noGrp="1"/>
          </p:cNvSpPr>
          <p:nvPr/>
        </p:nvSpPr>
        <p:spPr>
          <a:xfrm xmlns:a="http://schemas.openxmlformats.org/drawingml/2006/main">
            <a:off x="6496050" y="26479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22" name="">
            <a:extLst xmlns:a="http://schemas.openxmlformats.org/drawingml/2006/main">
              <a:ext uri="{FF2B5EF4-FFF2-40B4-BE49-F238E27FC236}">
                <a16:creationId xmlns:a16="http://schemas.microsoft.com/office/drawing/2014/main" id="{F11446AA-1066-4DA4-8D9A-1B09002AC704}"/>
              </a:ext>
            </a:extLst>
          </p:cNvPr>
          <p:cNvSpPr>
            <a:spLocks xmlns:a="http://schemas.openxmlformats.org/drawingml/2006/main" noGrp="1"/>
          </p:cNvSpPr>
          <p:nvPr/>
        </p:nvSpPr>
        <p:spPr>
          <a:xfrm xmlns:a="http://schemas.openxmlformats.org/drawingml/2006/main">
            <a:off x="6743700" y="266700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Certainty beyond evidence</a:t>
            </a:r>
          </a:p>
        </p:txBody>
      </p:sp>
      <p:sp>
        <p:nvSpPr>
          <p:cNvPr id="23" name="">
            <a:extLst xmlns:a="http://schemas.openxmlformats.org/drawingml/2006/main">
              <a:ext uri="{FF2B5EF4-FFF2-40B4-BE49-F238E27FC236}">
                <a16:creationId xmlns:a16="http://schemas.microsoft.com/office/drawing/2014/main" id="{9EAF7137-EBFA-49D7-BA07-1423F41D54EA}"/>
              </a:ext>
            </a:extLst>
          </p:cNvPr>
          <p:cNvSpPr>
            <a:spLocks xmlns:a="http://schemas.openxmlformats.org/drawingml/2006/main" noGrp="1"/>
          </p:cNvSpPr>
          <p:nvPr/>
        </p:nvSpPr>
        <p:spPr>
          <a:xfrm xmlns:a="http://schemas.openxmlformats.org/drawingml/2006/main">
            <a:off x="6496050" y="32766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24" name="">
            <a:extLst xmlns:a="http://schemas.openxmlformats.org/drawingml/2006/main">
              <a:ext uri="{FF2B5EF4-FFF2-40B4-BE49-F238E27FC236}">
                <a16:creationId xmlns:a16="http://schemas.microsoft.com/office/drawing/2014/main" id="{CE34ABB6-3846-47F6-A310-6A8029028486}"/>
              </a:ext>
            </a:extLst>
          </p:cNvPr>
          <p:cNvSpPr>
            <a:spLocks xmlns:a="http://schemas.openxmlformats.org/drawingml/2006/main" noGrp="1"/>
          </p:cNvSpPr>
          <p:nvPr/>
        </p:nvSpPr>
        <p:spPr>
          <a:xfrm xmlns:a="http://schemas.openxmlformats.org/drawingml/2006/main">
            <a:off x="6743700" y="329565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Platform growth beyond character</a:t>
            </a:r>
          </a:p>
        </p:txBody>
      </p:sp>
      <p:sp>
        <p:nvSpPr>
          <p:cNvPr id="25" name="">
            <a:extLst xmlns:a="http://schemas.openxmlformats.org/drawingml/2006/main">
              <a:ext uri="{FF2B5EF4-FFF2-40B4-BE49-F238E27FC236}">
                <a16:creationId xmlns:a16="http://schemas.microsoft.com/office/drawing/2014/main" id="{6BEC7D3F-9285-44A6-82CA-610AE7B5E9EF}"/>
              </a:ext>
            </a:extLst>
          </p:cNvPr>
          <p:cNvSpPr>
            <a:spLocks xmlns:a="http://schemas.openxmlformats.org/drawingml/2006/main" noGrp="1"/>
          </p:cNvSpPr>
          <p:nvPr/>
        </p:nvSpPr>
        <p:spPr>
          <a:xfrm xmlns:a="http://schemas.openxmlformats.org/drawingml/2006/main">
            <a:off x="6496050" y="39052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26" name="">
            <a:extLst xmlns:a="http://schemas.openxmlformats.org/drawingml/2006/main">
              <a:ext uri="{FF2B5EF4-FFF2-40B4-BE49-F238E27FC236}">
                <a16:creationId xmlns:a16="http://schemas.microsoft.com/office/drawing/2014/main" id="{AC18D53E-C188-4160-AAA5-BD4BF28850E9}"/>
              </a:ext>
            </a:extLst>
          </p:cNvPr>
          <p:cNvSpPr>
            <a:spLocks xmlns:a="http://schemas.openxmlformats.org/drawingml/2006/main" noGrp="1"/>
          </p:cNvSpPr>
          <p:nvPr/>
        </p:nvSpPr>
        <p:spPr>
          <a:xfrm xmlns:a="http://schemas.openxmlformats.org/drawingml/2006/main">
            <a:off x="6743700" y="392430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Dependency, exhaustion, or role confusion</a:t>
            </a:r>
          </a:p>
        </p:txBody>
      </p:sp>
      <p:sp>
        <p:nvSpPr>
          <p:cNvPr id="27" name="">
            <a:extLst xmlns:a="http://schemas.openxmlformats.org/drawingml/2006/main">
              <a:ext uri="{FF2B5EF4-FFF2-40B4-BE49-F238E27FC236}">
                <a16:creationId xmlns:a16="http://schemas.microsoft.com/office/drawing/2014/main" id="{C2BB4CB6-B7B7-4D48-9B20-768AAC052C64}"/>
              </a:ext>
            </a:extLst>
          </p:cNvPr>
          <p:cNvSpPr>
            <a:spLocks xmlns:a="http://schemas.openxmlformats.org/drawingml/2006/main" noGrp="1"/>
          </p:cNvSpPr>
          <p:nvPr/>
        </p:nvSpPr>
        <p:spPr>
          <a:xfrm xmlns:a="http://schemas.openxmlformats.org/drawingml/2006/main">
            <a:off x="6496050" y="45339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28" name="">
            <a:extLst xmlns:a="http://schemas.openxmlformats.org/drawingml/2006/main">
              <a:ext uri="{FF2B5EF4-FFF2-40B4-BE49-F238E27FC236}">
                <a16:creationId xmlns:a16="http://schemas.microsoft.com/office/drawing/2014/main" id="{13DBDCA0-89B1-4A68-8910-F13F534D3231}"/>
              </a:ext>
            </a:extLst>
          </p:cNvPr>
          <p:cNvSpPr>
            <a:spLocks xmlns:a="http://schemas.openxmlformats.org/drawingml/2006/main" noGrp="1"/>
          </p:cNvSpPr>
          <p:nvPr/>
        </p:nvSpPr>
        <p:spPr>
          <a:xfrm xmlns:a="http://schemas.openxmlformats.org/drawingml/2006/main">
            <a:off x="6743700" y="4552950"/>
            <a:ext cx="451485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Pressure, fear, exposure, or manipulation</a:t>
            </a:r>
          </a:p>
        </p:txBody>
      </p:sp>
      <p:sp>
        <p:nvSpPr>
          <p:cNvPr id="29" name="">
            <a:extLst xmlns:a="http://schemas.openxmlformats.org/drawingml/2006/main">
              <a:ext uri="{FF2B5EF4-FFF2-40B4-BE49-F238E27FC236}">
                <a16:creationId xmlns:a16="http://schemas.microsoft.com/office/drawing/2014/main" id="{6D4E6354-2FC1-4E3B-952A-5A34D4F16838}"/>
              </a:ext>
            </a:extLst>
          </p:cNvPr>
          <p:cNvSpPr>
            <a:spLocks xmlns:a="http://schemas.openxmlformats.org/drawingml/2006/main" noGrp="1"/>
          </p:cNvSpPr>
          <p:nvPr/>
        </p:nvSpPr>
        <p:spPr>
          <a:xfrm xmlns:a="http://schemas.openxmlformats.org/drawingml/2006/main">
            <a:off x="685800" y="5753100"/>
            <a:ext cx="10820400" cy="457200"/>
          </a:xfrm>
          <a:prstGeom xmlns:a="http://schemas.openxmlformats.org/drawingml/2006/main" prst="roundRect">
            <a:avLst>
              <a:gd name="adj" fmla="val 25000"/>
            </a:avLst>
          </a:prstGeom>
          <a:solidFill xmlns:a="http://schemas.openxmlformats.org/drawingml/2006/main">
            <a:srgbClr val="F4ECD8"/>
          </a:solidFill>
          <a:ln xmlns:a="http://schemas.openxmlformats.org/drawingml/2006/main" w="0">
            <a:noFill/>
            <a:prstDash val="solid"/>
          </a:ln>
        </p:spPr>
      </p:sp>
      <p:sp>
        <p:nvSpPr>
          <p:cNvPr id="30" name="">
            <a:extLst xmlns:a="http://schemas.openxmlformats.org/drawingml/2006/main">
              <a:ext uri="{FF2B5EF4-FFF2-40B4-BE49-F238E27FC236}">
                <a16:creationId xmlns:a16="http://schemas.microsoft.com/office/drawing/2014/main" id="{29EC9F36-5B04-44A7-BB19-4A99492F0B54}"/>
              </a:ext>
            </a:extLst>
          </p:cNvPr>
          <p:cNvSpPr>
            <a:spLocks xmlns:a="http://schemas.openxmlformats.org/drawingml/2006/main" noGrp="1"/>
          </p:cNvSpPr>
          <p:nvPr/>
        </p:nvSpPr>
        <p:spPr>
          <a:xfrm xmlns:a="http://schemas.openxmlformats.org/drawingml/2006/main">
            <a:off x="933450" y="5867400"/>
            <a:ext cx="103251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5F0E1A"/>
                </a:solidFill>
              </a:defRPr>
            </a:pPr>
            <a:r>
              <a:rPr sz="1500" b="1" i="0">
                <a:solidFill>
                  <a:srgbClr val="5F0E1A"/>
                </a:solidFill>
              </a:rPr>
              <a:t>Formation question: What boundary or practice would make this ministry safer and more fruitful?</a:t>
            </a:r>
          </a:p>
        </p:txBody>
      </p:sp>
      <p:sp>
        <p:nvSpPr>
          <p:cNvPr id="31" name="">
            <a:extLst xmlns:a="http://schemas.openxmlformats.org/drawingml/2006/main">
              <a:ext uri="{FF2B5EF4-FFF2-40B4-BE49-F238E27FC236}">
                <a16:creationId xmlns:a16="http://schemas.microsoft.com/office/drawing/2014/main" id="{D2BA33C6-911A-4F59-AFDE-6A67E305D6CD}"/>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32" name="">
            <a:extLst xmlns:a="http://schemas.openxmlformats.org/drawingml/2006/main">
              <a:ext uri="{FF2B5EF4-FFF2-40B4-BE49-F238E27FC236}">
                <a16:creationId xmlns:a16="http://schemas.microsoft.com/office/drawing/2014/main" id="{586AB2D9-AD4B-4B65-B2E7-59602570A473}"/>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12</a:t>
            </a:r>
          </a:p>
        </p:txBody>
      </p:sp>
    </p:spTree>
    <p:extLst>
      <p:ext uri="{BB962C8B-B14F-4D97-AF65-F5344CB8AC3E}">
        <p14:creationId xmlns:p14="http://schemas.microsoft.com/office/powerpoint/2010/main" val="1044272943"/>
      </p:ext>
    </p:extLst>
  </p:cSld>
</p:sld>
</file>

<file path=ppt/slides/slide13.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38" name="">
            <a:extLst xmlns:a="http://schemas.openxmlformats.org/drawingml/2006/main">
              <a:ext uri="{FF2B5EF4-FFF2-40B4-BE49-F238E27FC236}">
                <a16:creationId xmlns:a16="http://schemas.microsoft.com/office/drawing/2014/main" id="{A9125C44-8173-4E2E-8080-4E14484CBA4E}"/>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F977CCF9-0D3C-4E06-A107-1EDFBF795ADB}"/>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13</a:t>
            </a:r>
          </a:p>
        </p:txBody>
      </p:sp>
      <p:sp>
        <p:nvSpPr>
          <p:cNvPr id="3" name="">
            <a:extLst xmlns:a="http://schemas.openxmlformats.org/drawingml/2006/main">
              <a:ext uri="{FF2B5EF4-FFF2-40B4-BE49-F238E27FC236}">
                <a16:creationId xmlns:a16="http://schemas.microsoft.com/office/drawing/2014/main" id="{951F1137-13F7-4F0F-A01C-12F7D8A45E71}"/>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Recognition grows through convergence over time</a:t>
            </a:r>
          </a:p>
        </p:txBody>
      </p:sp>
      <p:sp>
        <p:nvSpPr>
          <p:cNvPr id="4" name="">
            <a:extLst xmlns:a="http://schemas.openxmlformats.org/drawingml/2006/main">
              <a:ext uri="{FF2B5EF4-FFF2-40B4-BE49-F238E27FC236}">
                <a16:creationId xmlns:a16="http://schemas.microsoft.com/office/drawing/2014/main" id="{D12F30E6-F3A2-47F8-AE17-566411F93893}"/>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Function may emerge early; responsibility is tested, witnessed, defined, and governed.</a:t>
            </a:r>
          </a:p>
        </p:txBody>
      </p:sp>
      <p:sp>
        <p:nvSpPr>
          <p:cNvPr id="5" name="">
            <a:extLst xmlns:a="http://schemas.openxmlformats.org/drawingml/2006/main">
              <a:ext uri="{FF2B5EF4-FFF2-40B4-BE49-F238E27FC236}">
                <a16:creationId xmlns:a16="http://schemas.microsoft.com/office/drawing/2014/main" id="{E48A2B22-8243-445B-BB12-B9CCEC62A418}"/>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86446EA6-E3AB-440B-980C-64D7F6C55E40}"/>
              </a:ext>
            </a:extLst>
          </p:cNvPr>
          <p:cNvSpPr>
            <a:spLocks xmlns:a="http://schemas.openxmlformats.org/drawingml/2006/main" noGrp="1"/>
          </p:cNvSpPr>
          <p:nvPr/>
        </p:nvSpPr>
        <p:spPr>
          <a:xfrm xmlns:a="http://schemas.openxmlformats.org/drawingml/2006/main">
            <a:off x="685800" y="15430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01</a:t>
            </a:r>
          </a:p>
        </p:txBody>
      </p:sp>
      <p:sp>
        <p:nvSpPr>
          <p:cNvPr id="7" name="">
            <a:extLst xmlns:a="http://schemas.openxmlformats.org/drawingml/2006/main">
              <a:ext uri="{FF2B5EF4-FFF2-40B4-BE49-F238E27FC236}">
                <a16:creationId xmlns:a16="http://schemas.microsoft.com/office/drawing/2014/main" id="{588F53D0-5A22-45AB-8123-56D6FD2961DC}"/>
              </a:ext>
            </a:extLst>
          </p:cNvPr>
          <p:cNvSpPr>
            <a:spLocks xmlns:a="http://schemas.openxmlformats.org/drawingml/2006/main" noGrp="1"/>
          </p:cNvSpPr>
          <p:nvPr/>
        </p:nvSpPr>
        <p:spPr>
          <a:xfrm xmlns:a="http://schemas.openxmlformats.org/drawingml/2006/main">
            <a:off x="685800" y="1943100"/>
            <a:ext cx="2000250" cy="47625"/>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962A6FA6-2C6E-4FAA-9956-40CE8A8C535C}"/>
              </a:ext>
            </a:extLst>
          </p:cNvPr>
          <p:cNvSpPr>
            <a:spLocks xmlns:a="http://schemas.openxmlformats.org/drawingml/2006/main" noGrp="1"/>
          </p:cNvSpPr>
          <p:nvPr/>
        </p:nvSpPr>
        <p:spPr>
          <a:xfrm xmlns:a="http://schemas.openxmlformats.org/drawingml/2006/main">
            <a:off x="685800" y="21336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Burden</a:t>
            </a:r>
          </a:p>
        </p:txBody>
      </p:sp>
      <p:sp>
        <p:nvSpPr>
          <p:cNvPr id="9" name="">
            <a:extLst xmlns:a="http://schemas.openxmlformats.org/drawingml/2006/main">
              <a:ext uri="{FF2B5EF4-FFF2-40B4-BE49-F238E27FC236}">
                <a16:creationId xmlns:a16="http://schemas.microsoft.com/office/drawing/2014/main" id="{5D923682-FD35-44A3-9E12-F640C9CE445F}"/>
              </a:ext>
            </a:extLst>
          </p:cNvPr>
          <p:cNvSpPr>
            <a:spLocks xmlns:a="http://schemas.openxmlformats.org/drawingml/2006/main" noGrp="1"/>
          </p:cNvSpPr>
          <p:nvPr/>
        </p:nvSpPr>
        <p:spPr>
          <a:xfrm xmlns:a="http://schemas.openxmlformats.org/drawingml/2006/main">
            <a:off x="685800" y="25717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A Christ-centered concern persists.</a:t>
            </a:r>
          </a:p>
        </p:txBody>
      </p:sp>
      <p:sp>
        <p:nvSpPr>
          <p:cNvPr id="10" name="">
            <a:extLst xmlns:a="http://schemas.openxmlformats.org/drawingml/2006/main">
              <a:ext uri="{FF2B5EF4-FFF2-40B4-BE49-F238E27FC236}">
                <a16:creationId xmlns:a16="http://schemas.microsoft.com/office/drawing/2014/main" id="{5294DBED-6579-4CE2-858C-18F7D5A8370E}"/>
              </a:ext>
            </a:extLst>
          </p:cNvPr>
          <p:cNvSpPr>
            <a:spLocks xmlns:a="http://schemas.openxmlformats.org/drawingml/2006/main" noGrp="1"/>
          </p:cNvSpPr>
          <p:nvPr/>
        </p:nvSpPr>
        <p:spPr>
          <a:xfrm xmlns:a="http://schemas.openxmlformats.org/drawingml/2006/main">
            <a:off x="3419475" y="15430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02</a:t>
            </a:r>
          </a:p>
        </p:txBody>
      </p:sp>
      <p:sp>
        <p:nvSpPr>
          <p:cNvPr id="11" name="">
            <a:extLst xmlns:a="http://schemas.openxmlformats.org/drawingml/2006/main">
              <a:ext uri="{FF2B5EF4-FFF2-40B4-BE49-F238E27FC236}">
                <a16:creationId xmlns:a16="http://schemas.microsoft.com/office/drawing/2014/main" id="{9AB03540-963C-4B08-8FF7-CCEED10B0742}"/>
              </a:ext>
            </a:extLst>
          </p:cNvPr>
          <p:cNvSpPr>
            <a:spLocks xmlns:a="http://schemas.openxmlformats.org/drawingml/2006/main" noGrp="1"/>
          </p:cNvSpPr>
          <p:nvPr/>
        </p:nvSpPr>
        <p:spPr>
          <a:xfrm xmlns:a="http://schemas.openxmlformats.org/drawingml/2006/main">
            <a:off x="3419475" y="1943100"/>
            <a:ext cx="2000250" cy="47625"/>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1456D886-B39A-4C55-8DA8-B7A809C787E1}"/>
              </a:ext>
            </a:extLst>
          </p:cNvPr>
          <p:cNvSpPr>
            <a:spLocks xmlns:a="http://schemas.openxmlformats.org/drawingml/2006/main" noGrp="1"/>
          </p:cNvSpPr>
          <p:nvPr/>
        </p:nvSpPr>
        <p:spPr>
          <a:xfrm xmlns:a="http://schemas.openxmlformats.org/drawingml/2006/main">
            <a:off x="3419475" y="21336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Practice</a:t>
            </a:r>
          </a:p>
        </p:txBody>
      </p:sp>
      <p:sp>
        <p:nvSpPr>
          <p:cNvPr id="13" name="">
            <a:extLst xmlns:a="http://schemas.openxmlformats.org/drawingml/2006/main">
              <a:ext uri="{FF2B5EF4-FFF2-40B4-BE49-F238E27FC236}">
                <a16:creationId xmlns:a16="http://schemas.microsoft.com/office/drawing/2014/main" id="{97459454-516E-49ED-A91D-4F2DCBF231DF}"/>
              </a:ext>
            </a:extLst>
          </p:cNvPr>
          <p:cNvSpPr>
            <a:spLocks xmlns:a="http://schemas.openxmlformats.org/drawingml/2006/main" noGrp="1"/>
          </p:cNvSpPr>
          <p:nvPr/>
        </p:nvSpPr>
        <p:spPr>
          <a:xfrm xmlns:a="http://schemas.openxmlformats.org/drawingml/2006/main">
            <a:off x="3419475" y="25717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Service occurs in real settings.</a:t>
            </a:r>
          </a:p>
        </p:txBody>
      </p:sp>
      <p:sp>
        <p:nvSpPr>
          <p:cNvPr id="14" name="">
            <a:extLst xmlns:a="http://schemas.openxmlformats.org/drawingml/2006/main">
              <a:ext uri="{FF2B5EF4-FFF2-40B4-BE49-F238E27FC236}">
                <a16:creationId xmlns:a16="http://schemas.microsoft.com/office/drawing/2014/main" id="{18EE55E8-5B68-4DBA-B5F3-DF3AD7CADB8B}"/>
              </a:ext>
            </a:extLst>
          </p:cNvPr>
          <p:cNvSpPr>
            <a:spLocks xmlns:a="http://schemas.openxmlformats.org/drawingml/2006/main" noGrp="1"/>
          </p:cNvSpPr>
          <p:nvPr/>
        </p:nvSpPr>
        <p:spPr>
          <a:xfrm xmlns:a="http://schemas.openxmlformats.org/drawingml/2006/main">
            <a:off x="6153150" y="15430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03</a:t>
            </a:r>
          </a:p>
        </p:txBody>
      </p:sp>
      <p:sp>
        <p:nvSpPr>
          <p:cNvPr id="15" name="">
            <a:extLst xmlns:a="http://schemas.openxmlformats.org/drawingml/2006/main">
              <a:ext uri="{FF2B5EF4-FFF2-40B4-BE49-F238E27FC236}">
                <a16:creationId xmlns:a16="http://schemas.microsoft.com/office/drawing/2014/main" id="{5AB137D7-5E32-4C34-823E-67B3A46E866D}"/>
              </a:ext>
            </a:extLst>
          </p:cNvPr>
          <p:cNvSpPr>
            <a:spLocks xmlns:a="http://schemas.openxmlformats.org/drawingml/2006/main" noGrp="1"/>
          </p:cNvSpPr>
          <p:nvPr/>
        </p:nvSpPr>
        <p:spPr>
          <a:xfrm xmlns:a="http://schemas.openxmlformats.org/drawingml/2006/main">
            <a:off x="6153150" y="1943100"/>
            <a:ext cx="2000250" cy="47625"/>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6" name="">
            <a:extLst xmlns:a="http://schemas.openxmlformats.org/drawingml/2006/main">
              <a:ext uri="{FF2B5EF4-FFF2-40B4-BE49-F238E27FC236}">
                <a16:creationId xmlns:a16="http://schemas.microsoft.com/office/drawing/2014/main" id="{5CBFC47B-E2C9-4DD1-9847-80FA8B2591D6}"/>
              </a:ext>
            </a:extLst>
          </p:cNvPr>
          <p:cNvSpPr>
            <a:spLocks xmlns:a="http://schemas.openxmlformats.org/drawingml/2006/main" noGrp="1"/>
          </p:cNvSpPr>
          <p:nvPr/>
        </p:nvSpPr>
        <p:spPr>
          <a:xfrm xmlns:a="http://schemas.openxmlformats.org/drawingml/2006/main">
            <a:off x="6153150" y="21336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Fruit</a:t>
            </a:r>
          </a:p>
        </p:txBody>
      </p:sp>
      <p:sp>
        <p:nvSpPr>
          <p:cNvPr id="17" name="">
            <a:extLst xmlns:a="http://schemas.openxmlformats.org/drawingml/2006/main">
              <a:ext uri="{FF2B5EF4-FFF2-40B4-BE49-F238E27FC236}">
                <a16:creationId xmlns:a16="http://schemas.microsoft.com/office/drawing/2014/main" id="{B42B6BF5-98F8-462D-AB56-26295E69725C}"/>
              </a:ext>
            </a:extLst>
          </p:cNvPr>
          <p:cNvSpPr>
            <a:spLocks xmlns:a="http://schemas.openxmlformats.org/drawingml/2006/main" noGrp="1"/>
          </p:cNvSpPr>
          <p:nvPr/>
        </p:nvSpPr>
        <p:spPr>
          <a:xfrm xmlns:a="http://schemas.openxmlformats.org/drawingml/2006/main">
            <a:off x="6153150" y="25717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People experience strengthening.</a:t>
            </a:r>
          </a:p>
        </p:txBody>
      </p:sp>
      <p:sp>
        <p:nvSpPr>
          <p:cNvPr id="18" name="">
            <a:extLst xmlns:a="http://schemas.openxmlformats.org/drawingml/2006/main">
              <a:ext uri="{FF2B5EF4-FFF2-40B4-BE49-F238E27FC236}">
                <a16:creationId xmlns:a16="http://schemas.microsoft.com/office/drawing/2014/main" id="{1E1B7F9F-C8E5-4DED-8D45-696B5AD0959D}"/>
              </a:ext>
            </a:extLst>
          </p:cNvPr>
          <p:cNvSpPr>
            <a:spLocks xmlns:a="http://schemas.openxmlformats.org/drawingml/2006/main" noGrp="1"/>
          </p:cNvSpPr>
          <p:nvPr/>
        </p:nvSpPr>
        <p:spPr>
          <a:xfrm xmlns:a="http://schemas.openxmlformats.org/drawingml/2006/main">
            <a:off x="8886825" y="15430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04</a:t>
            </a:r>
          </a:p>
        </p:txBody>
      </p:sp>
      <p:sp>
        <p:nvSpPr>
          <p:cNvPr id="19" name="">
            <a:extLst xmlns:a="http://schemas.openxmlformats.org/drawingml/2006/main">
              <a:ext uri="{FF2B5EF4-FFF2-40B4-BE49-F238E27FC236}">
                <a16:creationId xmlns:a16="http://schemas.microsoft.com/office/drawing/2014/main" id="{9D0DB306-1313-4F1A-8A75-B7BCF2F64EF2}"/>
              </a:ext>
            </a:extLst>
          </p:cNvPr>
          <p:cNvSpPr>
            <a:spLocks xmlns:a="http://schemas.openxmlformats.org/drawingml/2006/main" noGrp="1"/>
          </p:cNvSpPr>
          <p:nvPr/>
        </p:nvSpPr>
        <p:spPr>
          <a:xfrm xmlns:a="http://schemas.openxmlformats.org/drawingml/2006/main">
            <a:off x="8886825" y="1943100"/>
            <a:ext cx="2000250" cy="47625"/>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0" name="">
            <a:extLst xmlns:a="http://schemas.openxmlformats.org/drawingml/2006/main">
              <a:ext uri="{FF2B5EF4-FFF2-40B4-BE49-F238E27FC236}">
                <a16:creationId xmlns:a16="http://schemas.microsoft.com/office/drawing/2014/main" id="{E5290C34-8A7E-4FB0-A9F3-A8D6585B49A8}"/>
              </a:ext>
            </a:extLst>
          </p:cNvPr>
          <p:cNvSpPr>
            <a:spLocks xmlns:a="http://schemas.openxmlformats.org/drawingml/2006/main" noGrp="1"/>
          </p:cNvSpPr>
          <p:nvPr/>
        </p:nvSpPr>
        <p:spPr>
          <a:xfrm xmlns:a="http://schemas.openxmlformats.org/drawingml/2006/main">
            <a:off x="8886825" y="21336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Witness</a:t>
            </a:r>
          </a:p>
        </p:txBody>
      </p:sp>
      <p:sp>
        <p:nvSpPr>
          <p:cNvPr id="21" name="">
            <a:extLst xmlns:a="http://schemas.openxmlformats.org/drawingml/2006/main">
              <a:ext uri="{FF2B5EF4-FFF2-40B4-BE49-F238E27FC236}">
                <a16:creationId xmlns:a16="http://schemas.microsoft.com/office/drawing/2014/main" id="{075CAC6D-7D08-4FAD-BDA4-F5A69B59EAAD}"/>
              </a:ext>
            </a:extLst>
          </p:cNvPr>
          <p:cNvSpPr>
            <a:spLocks xmlns:a="http://schemas.openxmlformats.org/drawingml/2006/main" noGrp="1"/>
          </p:cNvSpPr>
          <p:nvPr/>
        </p:nvSpPr>
        <p:spPr>
          <a:xfrm xmlns:a="http://schemas.openxmlformats.org/drawingml/2006/main">
            <a:off x="8886825" y="25717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Trusted others recognize the pattern.</a:t>
            </a:r>
          </a:p>
        </p:txBody>
      </p:sp>
      <p:sp>
        <p:nvSpPr>
          <p:cNvPr id="22" name="">
            <a:extLst xmlns:a="http://schemas.openxmlformats.org/drawingml/2006/main">
              <a:ext uri="{FF2B5EF4-FFF2-40B4-BE49-F238E27FC236}">
                <a16:creationId xmlns:a16="http://schemas.microsoft.com/office/drawing/2014/main" id="{23DFBF16-02F8-4D2A-B907-6FE3A41B19EE}"/>
              </a:ext>
            </a:extLst>
          </p:cNvPr>
          <p:cNvSpPr>
            <a:spLocks xmlns:a="http://schemas.openxmlformats.org/drawingml/2006/main" noGrp="1"/>
          </p:cNvSpPr>
          <p:nvPr/>
        </p:nvSpPr>
        <p:spPr>
          <a:xfrm xmlns:a="http://schemas.openxmlformats.org/drawingml/2006/main">
            <a:off x="2038350" y="37528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05</a:t>
            </a:r>
          </a:p>
        </p:txBody>
      </p:sp>
      <p:sp>
        <p:nvSpPr>
          <p:cNvPr id="23" name="">
            <a:extLst xmlns:a="http://schemas.openxmlformats.org/drawingml/2006/main">
              <a:ext uri="{FF2B5EF4-FFF2-40B4-BE49-F238E27FC236}">
                <a16:creationId xmlns:a16="http://schemas.microsoft.com/office/drawing/2014/main" id="{727B5519-8639-4EE7-8CAC-A1DE6B8E5F1C}"/>
              </a:ext>
            </a:extLst>
          </p:cNvPr>
          <p:cNvSpPr>
            <a:spLocks xmlns:a="http://schemas.openxmlformats.org/drawingml/2006/main" noGrp="1"/>
          </p:cNvSpPr>
          <p:nvPr/>
        </p:nvSpPr>
        <p:spPr>
          <a:xfrm xmlns:a="http://schemas.openxmlformats.org/drawingml/2006/main">
            <a:off x="2038350" y="4152900"/>
            <a:ext cx="2000250" cy="47625"/>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4" name="">
            <a:extLst xmlns:a="http://schemas.openxmlformats.org/drawingml/2006/main">
              <a:ext uri="{FF2B5EF4-FFF2-40B4-BE49-F238E27FC236}">
                <a16:creationId xmlns:a16="http://schemas.microsoft.com/office/drawing/2014/main" id="{759EB98A-E0E0-4AA2-B706-9C4067F0CAA8}"/>
              </a:ext>
            </a:extLst>
          </p:cNvPr>
          <p:cNvSpPr>
            <a:spLocks xmlns:a="http://schemas.openxmlformats.org/drawingml/2006/main" noGrp="1"/>
          </p:cNvSpPr>
          <p:nvPr/>
        </p:nvSpPr>
        <p:spPr>
          <a:xfrm xmlns:a="http://schemas.openxmlformats.org/drawingml/2006/main">
            <a:off x="2038350" y="43434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Testing</a:t>
            </a:r>
          </a:p>
        </p:txBody>
      </p:sp>
      <p:sp>
        <p:nvSpPr>
          <p:cNvPr id="25" name="">
            <a:extLst xmlns:a="http://schemas.openxmlformats.org/drawingml/2006/main">
              <a:ext uri="{FF2B5EF4-FFF2-40B4-BE49-F238E27FC236}">
                <a16:creationId xmlns:a16="http://schemas.microsoft.com/office/drawing/2014/main" id="{DA2450B8-5E18-4F1C-A55B-EA85EA3FEB71}"/>
              </a:ext>
            </a:extLst>
          </p:cNvPr>
          <p:cNvSpPr>
            <a:spLocks xmlns:a="http://schemas.openxmlformats.org/drawingml/2006/main" noGrp="1"/>
          </p:cNvSpPr>
          <p:nvPr/>
        </p:nvSpPr>
        <p:spPr>
          <a:xfrm xmlns:a="http://schemas.openxmlformats.org/drawingml/2006/main">
            <a:off x="2038350" y="47815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Character, doctrine, methods, and timing are examined.</a:t>
            </a:r>
          </a:p>
        </p:txBody>
      </p:sp>
      <p:sp>
        <p:nvSpPr>
          <p:cNvPr id="26" name="">
            <a:extLst xmlns:a="http://schemas.openxmlformats.org/drawingml/2006/main">
              <a:ext uri="{FF2B5EF4-FFF2-40B4-BE49-F238E27FC236}">
                <a16:creationId xmlns:a16="http://schemas.microsoft.com/office/drawing/2014/main" id="{4094CEBF-8F8F-45BB-A5BA-60BC03010731}"/>
              </a:ext>
            </a:extLst>
          </p:cNvPr>
          <p:cNvSpPr>
            <a:spLocks xmlns:a="http://schemas.openxmlformats.org/drawingml/2006/main" noGrp="1"/>
          </p:cNvSpPr>
          <p:nvPr/>
        </p:nvSpPr>
        <p:spPr>
          <a:xfrm xmlns:a="http://schemas.openxmlformats.org/drawingml/2006/main">
            <a:off x="4895850" y="37528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06</a:t>
            </a:r>
          </a:p>
        </p:txBody>
      </p:sp>
      <p:sp>
        <p:nvSpPr>
          <p:cNvPr id="27" name="">
            <a:extLst xmlns:a="http://schemas.openxmlformats.org/drawingml/2006/main">
              <a:ext uri="{FF2B5EF4-FFF2-40B4-BE49-F238E27FC236}">
                <a16:creationId xmlns:a16="http://schemas.microsoft.com/office/drawing/2014/main" id="{EE46AE82-5923-43B8-8D8A-A5ED33A9C3B4}"/>
              </a:ext>
            </a:extLst>
          </p:cNvPr>
          <p:cNvSpPr>
            <a:spLocks xmlns:a="http://schemas.openxmlformats.org/drawingml/2006/main" noGrp="1"/>
          </p:cNvSpPr>
          <p:nvPr/>
        </p:nvSpPr>
        <p:spPr>
          <a:xfrm xmlns:a="http://schemas.openxmlformats.org/drawingml/2006/main">
            <a:off x="4895850" y="4152900"/>
            <a:ext cx="2000250" cy="47625"/>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8" name="">
            <a:extLst xmlns:a="http://schemas.openxmlformats.org/drawingml/2006/main">
              <a:ext uri="{FF2B5EF4-FFF2-40B4-BE49-F238E27FC236}">
                <a16:creationId xmlns:a16="http://schemas.microsoft.com/office/drawing/2014/main" id="{2FB3CEE8-5290-4BCD-AF9E-DE599A8CCDBB}"/>
              </a:ext>
            </a:extLst>
          </p:cNvPr>
          <p:cNvSpPr>
            <a:spLocks xmlns:a="http://schemas.openxmlformats.org/drawingml/2006/main" noGrp="1"/>
          </p:cNvSpPr>
          <p:nvPr/>
        </p:nvSpPr>
        <p:spPr>
          <a:xfrm xmlns:a="http://schemas.openxmlformats.org/drawingml/2006/main">
            <a:off x="4895850" y="43434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Responsibility</a:t>
            </a:r>
          </a:p>
        </p:txBody>
      </p:sp>
      <p:sp>
        <p:nvSpPr>
          <p:cNvPr id="29" name="">
            <a:extLst xmlns:a="http://schemas.openxmlformats.org/drawingml/2006/main">
              <a:ext uri="{FF2B5EF4-FFF2-40B4-BE49-F238E27FC236}">
                <a16:creationId xmlns:a16="http://schemas.microsoft.com/office/drawing/2014/main" id="{7A02575A-C930-4486-882F-B3724159BBCE}"/>
              </a:ext>
            </a:extLst>
          </p:cNvPr>
          <p:cNvSpPr>
            <a:spLocks xmlns:a="http://schemas.openxmlformats.org/drawingml/2006/main" noGrp="1"/>
          </p:cNvSpPr>
          <p:nvPr/>
        </p:nvSpPr>
        <p:spPr>
          <a:xfrm xmlns:a="http://schemas.openxmlformats.org/drawingml/2006/main">
            <a:off x="4895850" y="47815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Scope, authority, accountability, and review are defined.</a:t>
            </a:r>
          </a:p>
        </p:txBody>
      </p:sp>
      <p:sp>
        <p:nvSpPr>
          <p:cNvPr id="30" name="">
            <a:extLst xmlns:a="http://schemas.openxmlformats.org/drawingml/2006/main">
              <a:ext uri="{FF2B5EF4-FFF2-40B4-BE49-F238E27FC236}">
                <a16:creationId xmlns:a16="http://schemas.microsoft.com/office/drawing/2014/main" id="{5406AE36-0DED-4DF2-8F45-EA84C2E0265E}"/>
              </a:ext>
            </a:extLst>
          </p:cNvPr>
          <p:cNvSpPr>
            <a:spLocks xmlns:a="http://schemas.openxmlformats.org/drawingml/2006/main" noGrp="1"/>
          </p:cNvSpPr>
          <p:nvPr/>
        </p:nvSpPr>
        <p:spPr>
          <a:xfrm xmlns:a="http://schemas.openxmlformats.org/drawingml/2006/main">
            <a:off x="7753350" y="3752850"/>
            <a:ext cx="5143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07</a:t>
            </a:r>
          </a:p>
        </p:txBody>
      </p:sp>
      <p:sp>
        <p:nvSpPr>
          <p:cNvPr id="31" name="">
            <a:extLst xmlns:a="http://schemas.openxmlformats.org/drawingml/2006/main">
              <a:ext uri="{FF2B5EF4-FFF2-40B4-BE49-F238E27FC236}">
                <a16:creationId xmlns:a16="http://schemas.microsoft.com/office/drawing/2014/main" id="{9975DD56-B2E8-4E73-A4FE-07B29D18C5CB}"/>
              </a:ext>
            </a:extLst>
          </p:cNvPr>
          <p:cNvSpPr>
            <a:spLocks xmlns:a="http://schemas.openxmlformats.org/drawingml/2006/main" noGrp="1"/>
          </p:cNvSpPr>
          <p:nvPr/>
        </p:nvSpPr>
        <p:spPr>
          <a:xfrm xmlns:a="http://schemas.openxmlformats.org/drawingml/2006/main">
            <a:off x="7753350" y="4152900"/>
            <a:ext cx="2000250" cy="47625"/>
          </a:xfrm>
          <a:prstGeom xmlns:a="http://schemas.openxmlformats.org/drawingml/2006/main" prst="rect">
            <a:avLst/>
          </a:prstGeom>
          <a:solidFill xmlns:a="http://schemas.openxmlformats.org/drawingml/2006/main">
            <a:srgbClr val="8F1223"/>
          </a:solidFill>
          <a:ln xmlns:a="http://schemas.openxmlformats.org/drawingml/2006/main" w="0">
            <a:noFill/>
            <a:prstDash val="solid"/>
          </a:ln>
        </p:spPr>
      </p:sp>
      <p:sp>
        <p:nvSpPr>
          <p:cNvPr id="32" name="">
            <a:extLst xmlns:a="http://schemas.openxmlformats.org/drawingml/2006/main">
              <a:ext uri="{FF2B5EF4-FFF2-40B4-BE49-F238E27FC236}">
                <a16:creationId xmlns:a16="http://schemas.microsoft.com/office/drawing/2014/main" id="{61D6C381-5297-472B-A75A-DEAE38F7356F}"/>
              </a:ext>
            </a:extLst>
          </p:cNvPr>
          <p:cNvSpPr>
            <a:spLocks xmlns:a="http://schemas.openxmlformats.org/drawingml/2006/main" noGrp="1"/>
          </p:cNvSpPr>
          <p:nvPr/>
        </p:nvSpPr>
        <p:spPr>
          <a:xfrm xmlns:a="http://schemas.openxmlformats.org/drawingml/2006/main">
            <a:off x="7753350" y="4343400"/>
            <a:ext cx="22479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5F0E1A"/>
                </a:solidFill>
              </a:defRPr>
            </a:pPr>
            <a:r>
              <a:rPr sz="1875" b="1" i="0">
                <a:solidFill>
                  <a:srgbClr val="5F0E1A"/>
                </a:solidFill>
              </a:rPr>
              <a:t>Commission</a:t>
            </a:r>
          </a:p>
        </p:txBody>
      </p:sp>
      <p:sp>
        <p:nvSpPr>
          <p:cNvPr id="33" name="">
            <a:extLst xmlns:a="http://schemas.openxmlformats.org/drawingml/2006/main">
              <a:ext uri="{FF2B5EF4-FFF2-40B4-BE49-F238E27FC236}">
                <a16:creationId xmlns:a16="http://schemas.microsoft.com/office/drawing/2014/main" id="{C4229A7B-1297-47E8-926C-1C2504F3BB4C}"/>
              </a:ext>
            </a:extLst>
          </p:cNvPr>
          <p:cNvSpPr>
            <a:spLocks xmlns:a="http://schemas.openxmlformats.org/drawingml/2006/main" noGrp="1"/>
          </p:cNvSpPr>
          <p:nvPr/>
        </p:nvSpPr>
        <p:spPr>
          <a:xfrm xmlns:a="http://schemas.openxmlformats.org/drawingml/2006/main">
            <a:off x="7753350" y="4781550"/>
            <a:ext cx="2305050" cy="647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0" i="0">
                <a:solidFill>
                  <a:srgbClr val="343434"/>
                </a:solidFill>
              </a:defRPr>
            </a:pPr>
            <a:r>
              <a:rPr sz="1275" b="0" i="0">
                <a:solidFill>
                  <a:srgbClr val="343434"/>
                </a:solidFill>
              </a:rPr>
              <a:t>The community recognizes and sends according to governance.</a:t>
            </a:r>
          </a:p>
        </p:txBody>
      </p:sp>
      <p:sp>
        <p:nvSpPr>
          <p:cNvPr id="34" name="">
            <a:extLst xmlns:a="http://schemas.openxmlformats.org/drawingml/2006/main">
              <a:ext uri="{FF2B5EF4-FFF2-40B4-BE49-F238E27FC236}">
                <a16:creationId xmlns:a16="http://schemas.microsoft.com/office/drawing/2014/main" id="{E79DFED0-94A9-44DD-B22D-C38D2CECEF64}"/>
              </a:ext>
            </a:extLst>
          </p:cNvPr>
          <p:cNvSpPr>
            <a:spLocks xmlns:a="http://schemas.openxmlformats.org/drawingml/2006/main" noGrp="1"/>
          </p:cNvSpPr>
          <p:nvPr/>
        </p:nvSpPr>
        <p:spPr>
          <a:xfrm xmlns:a="http://schemas.openxmlformats.org/drawingml/2006/main">
            <a:off x="685800" y="5905500"/>
            <a:ext cx="10820400" cy="381000"/>
          </a:xfrm>
          <a:prstGeom xmlns:a="http://schemas.openxmlformats.org/drawingml/2006/main" prst="roundRect">
            <a:avLst>
              <a:gd name="adj" fmla="val 30000"/>
            </a:avLst>
          </a:prstGeom>
          <a:solidFill xmlns:a="http://schemas.openxmlformats.org/drawingml/2006/main">
            <a:srgbClr val="F5E5E8"/>
          </a:solidFill>
          <a:ln xmlns:a="http://schemas.openxmlformats.org/drawingml/2006/main" w="0">
            <a:noFill/>
            <a:prstDash val="solid"/>
          </a:ln>
        </p:spPr>
      </p:sp>
      <p:sp>
        <p:nvSpPr>
          <p:cNvPr id="35" name="">
            <a:extLst xmlns:a="http://schemas.openxmlformats.org/drawingml/2006/main">
              <a:ext uri="{FF2B5EF4-FFF2-40B4-BE49-F238E27FC236}">
                <a16:creationId xmlns:a16="http://schemas.microsoft.com/office/drawing/2014/main" id="{D1BBA33A-7669-4C91-93DB-9C61CB3EACB7}"/>
              </a:ext>
            </a:extLst>
          </p:cNvPr>
          <p:cNvSpPr>
            <a:spLocks xmlns:a="http://schemas.openxmlformats.org/drawingml/2006/main" noGrp="1"/>
          </p:cNvSpPr>
          <p:nvPr/>
        </p:nvSpPr>
        <p:spPr>
          <a:xfrm xmlns:a="http://schemas.openxmlformats.org/drawingml/2006/main">
            <a:off x="952500" y="5991225"/>
            <a:ext cx="10287000" cy="228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425" b="1" i="0">
                <a:solidFill>
                  <a:srgbClr val="5F0E1A"/>
                </a:solidFill>
              </a:defRPr>
            </a:pPr>
            <a:r>
              <a:rPr sz="1425" b="1" i="0">
                <a:solidFill>
                  <a:srgbClr val="5F0E1A"/>
                </a:solidFill>
              </a:rPr>
              <a:t>A patient process protects the person, the people served, and the credibility of the ministry.</a:t>
            </a:r>
          </a:p>
        </p:txBody>
      </p:sp>
      <p:sp>
        <p:nvSpPr>
          <p:cNvPr id="36" name="">
            <a:extLst xmlns:a="http://schemas.openxmlformats.org/drawingml/2006/main">
              <a:ext uri="{FF2B5EF4-FFF2-40B4-BE49-F238E27FC236}">
                <a16:creationId xmlns:a16="http://schemas.microsoft.com/office/drawing/2014/main" id="{3FBCD8C8-3436-470F-9F58-CCC5A3848ECA}"/>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37" name="">
            <a:extLst xmlns:a="http://schemas.openxmlformats.org/drawingml/2006/main">
              <a:ext uri="{FF2B5EF4-FFF2-40B4-BE49-F238E27FC236}">
                <a16:creationId xmlns:a16="http://schemas.microsoft.com/office/drawing/2014/main" id="{FFBED558-083D-4F0B-B119-64D1B668F7A2}"/>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13</a:t>
            </a:r>
          </a:p>
        </p:txBody>
      </p:sp>
    </p:spTree>
    <p:extLst>
      <p:ext uri="{BB962C8B-B14F-4D97-AF65-F5344CB8AC3E}">
        <p14:creationId xmlns:p14="http://schemas.microsoft.com/office/powerpoint/2010/main" val="94040713"/>
      </p:ext>
    </p:extLst>
  </p:cSld>
</p:sld>
</file>

<file path=ppt/slides/slide14.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D2905052-0E04-4F78-BF06-A4EF0BACEEF0}"/>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08359D1D-2AA7-4966-9DEC-334144609E75}"/>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14</a:t>
            </a:r>
          </a:p>
        </p:txBody>
      </p:sp>
      <p:sp>
        <p:nvSpPr>
          <p:cNvPr id="3" name="">
            <a:extLst xmlns:a="http://schemas.openxmlformats.org/drawingml/2006/main">
              <a:ext uri="{FF2B5EF4-FFF2-40B4-BE49-F238E27FC236}">
                <a16:creationId xmlns:a16="http://schemas.microsoft.com/office/drawing/2014/main" id="{16A524D5-8C53-4BB0-9595-831344E1B597}"/>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The inventory gathers three kinds of evidence</a:t>
            </a:r>
          </a:p>
        </p:txBody>
      </p:sp>
      <p:sp>
        <p:nvSpPr>
          <p:cNvPr id="4" name="">
            <a:extLst xmlns:a="http://schemas.openxmlformats.org/drawingml/2006/main">
              <a:ext uri="{FF2B5EF4-FFF2-40B4-BE49-F238E27FC236}">
                <a16:creationId xmlns:a16="http://schemas.microsoft.com/office/drawing/2014/main" id="{2DD81F61-1E34-4841-B4C1-471058BE56B0}"/>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Each source answers a different question; together they create a more grounded conversation.</a:t>
            </a:r>
          </a:p>
        </p:txBody>
      </p:sp>
      <p:sp>
        <p:nvSpPr>
          <p:cNvPr id="5" name="">
            <a:extLst xmlns:a="http://schemas.openxmlformats.org/drawingml/2006/main">
              <a:ext uri="{FF2B5EF4-FFF2-40B4-BE49-F238E27FC236}">
                <a16:creationId xmlns:a16="http://schemas.microsoft.com/office/drawing/2014/main" id="{6C4B57BE-F803-44D1-92B4-6127D4F91946}"/>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CE9FDCFA-A161-463E-A902-08EA3F2E2A72}"/>
              </a:ext>
            </a:extLst>
          </p:cNvPr>
          <p:cNvSpPr>
            <a:spLocks xmlns:a="http://schemas.openxmlformats.org/drawingml/2006/main" noGrp="1"/>
          </p:cNvSpPr>
          <p:nvPr/>
        </p:nvSpPr>
        <p:spPr>
          <a:xfrm xmlns:a="http://schemas.openxmlformats.org/drawingml/2006/main">
            <a:off x="685800" y="1847850"/>
            <a:ext cx="2705100" cy="108585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301919E1-CDFF-4467-A532-58DF057EC540}"/>
              </a:ext>
            </a:extLst>
          </p:cNvPr>
          <p:cNvSpPr>
            <a:spLocks xmlns:a="http://schemas.openxmlformats.org/drawingml/2006/main" noGrp="1"/>
          </p:cNvSpPr>
          <p:nvPr/>
        </p:nvSpPr>
        <p:spPr>
          <a:xfrm xmlns:a="http://schemas.openxmlformats.org/drawingml/2006/main">
            <a:off x="876300" y="2019300"/>
            <a:ext cx="23241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175" b="1" i="0">
                <a:solidFill>
                  <a:srgbClr val="FFFFFF"/>
                </a:solidFill>
              </a:defRPr>
            </a:pPr>
            <a:r>
              <a:rPr sz="2175" b="1" i="0">
                <a:solidFill>
                  <a:srgbClr val="FFFFFF"/>
                </a:solidFill>
              </a:rPr>
              <a:t>25%</a:t>
            </a:r>
          </a:p>
        </p:txBody>
      </p:sp>
      <p:sp>
        <p:nvSpPr>
          <p:cNvPr id="8" name="">
            <a:extLst xmlns:a="http://schemas.openxmlformats.org/drawingml/2006/main">
              <a:ext uri="{FF2B5EF4-FFF2-40B4-BE49-F238E27FC236}">
                <a16:creationId xmlns:a16="http://schemas.microsoft.com/office/drawing/2014/main" id="{98ACC947-9F06-4D1D-BF71-AE3F855BC6E1}"/>
              </a:ext>
            </a:extLst>
          </p:cNvPr>
          <p:cNvSpPr>
            <a:spLocks xmlns:a="http://schemas.openxmlformats.org/drawingml/2006/main" noGrp="1"/>
          </p:cNvSpPr>
          <p:nvPr/>
        </p:nvSpPr>
        <p:spPr>
          <a:xfrm xmlns:a="http://schemas.openxmlformats.org/drawingml/2006/main">
            <a:off x="857250" y="2466975"/>
            <a:ext cx="23622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200" b="1" i="0">
                <a:solidFill>
                  <a:srgbClr val="FFFFFF"/>
                </a:solidFill>
              </a:defRPr>
            </a:pPr>
            <a:r>
              <a:rPr sz="1200" b="1" i="0">
                <a:solidFill>
                  <a:srgbClr val="FFFFFF"/>
                </a:solidFill>
              </a:rPr>
              <a:t>SELF-OBSERVATION</a:t>
            </a:r>
          </a:p>
        </p:txBody>
      </p:sp>
      <p:sp>
        <p:nvSpPr>
          <p:cNvPr id="9" name="">
            <a:extLst xmlns:a="http://schemas.openxmlformats.org/drawingml/2006/main">
              <a:ext uri="{FF2B5EF4-FFF2-40B4-BE49-F238E27FC236}">
                <a16:creationId xmlns:a16="http://schemas.microsoft.com/office/drawing/2014/main" id="{E47C3341-CAD7-4DD2-ABDD-E5248915082F}"/>
              </a:ext>
            </a:extLst>
          </p:cNvPr>
          <p:cNvSpPr>
            <a:spLocks xmlns:a="http://schemas.openxmlformats.org/drawingml/2006/main" noGrp="1"/>
          </p:cNvSpPr>
          <p:nvPr/>
        </p:nvSpPr>
        <p:spPr>
          <a:xfrm xmlns:a="http://schemas.openxmlformats.org/drawingml/2006/main">
            <a:off x="3390900" y="1847850"/>
            <a:ext cx="3790950" cy="1085850"/>
          </a:xfrm>
          <a:prstGeom xmlns:a="http://schemas.openxmlformats.org/drawingml/2006/main" prst="rect">
            <a:avLst/>
          </a:prstGeom>
          <a:solidFill xmlns:a="http://schemas.openxmlformats.org/drawingml/2006/main">
            <a:srgbClr val="8F1223"/>
          </a:solidFill>
          <a:ln xmlns:a="http://schemas.openxmlformats.org/drawingml/2006/main" w="0">
            <a:noFill/>
            <a:prstDash val="solid"/>
          </a:ln>
        </p:spPr>
      </p:sp>
      <p:sp>
        <p:nvSpPr>
          <p:cNvPr id="10" name="">
            <a:extLst xmlns:a="http://schemas.openxmlformats.org/drawingml/2006/main">
              <a:ext uri="{FF2B5EF4-FFF2-40B4-BE49-F238E27FC236}">
                <a16:creationId xmlns:a16="http://schemas.microsoft.com/office/drawing/2014/main" id="{0F1E05B4-3F26-48C3-9E52-CE356D8A2D51}"/>
              </a:ext>
            </a:extLst>
          </p:cNvPr>
          <p:cNvSpPr>
            <a:spLocks xmlns:a="http://schemas.openxmlformats.org/drawingml/2006/main" noGrp="1"/>
          </p:cNvSpPr>
          <p:nvPr/>
        </p:nvSpPr>
        <p:spPr>
          <a:xfrm xmlns:a="http://schemas.openxmlformats.org/drawingml/2006/main">
            <a:off x="3581400" y="2019300"/>
            <a:ext cx="34099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175" b="1" i="0">
                <a:solidFill>
                  <a:srgbClr val="FFFFFF"/>
                </a:solidFill>
              </a:defRPr>
            </a:pPr>
            <a:r>
              <a:rPr sz="2175" b="1" i="0">
                <a:solidFill>
                  <a:srgbClr val="FFFFFF"/>
                </a:solidFill>
              </a:rPr>
              <a:t>35%</a:t>
            </a:r>
          </a:p>
        </p:txBody>
      </p:sp>
      <p:sp>
        <p:nvSpPr>
          <p:cNvPr id="11" name="">
            <a:extLst xmlns:a="http://schemas.openxmlformats.org/drawingml/2006/main">
              <a:ext uri="{FF2B5EF4-FFF2-40B4-BE49-F238E27FC236}">
                <a16:creationId xmlns:a16="http://schemas.microsoft.com/office/drawing/2014/main" id="{6275E83D-D8BE-497E-BA50-0632FECE751D}"/>
              </a:ext>
            </a:extLst>
          </p:cNvPr>
          <p:cNvSpPr>
            <a:spLocks xmlns:a="http://schemas.openxmlformats.org/drawingml/2006/main" noGrp="1"/>
          </p:cNvSpPr>
          <p:nvPr/>
        </p:nvSpPr>
        <p:spPr>
          <a:xfrm xmlns:a="http://schemas.openxmlformats.org/drawingml/2006/main">
            <a:off x="3562350" y="2466975"/>
            <a:ext cx="34480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200" b="1" i="0">
                <a:solidFill>
                  <a:srgbClr val="FFFFFF"/>
                </a:solidFill>
              </a:defRPr>
            </a:pPr>
            <a:r>
              <a:rPr sz="1200" b="1" i="0">
                <a:solidFill>
                  <a:srgbClr val="FFFFFF"/>
                </a:solidFill>
              </a:rPr>
              <a:t>OBSERVER INPUT</a:t>
            </a:r>
          </a:p>
        </p:txBody>
      </p:sp>
      <p:sp>
        <p:nvSpPr>
          <p:cNvPr id="12" name="">
            <a:extLst xmlns:a="http://schemas.openxmlformats.org/drawingml/2006/main">
              <a:ext uri="{FF2B5EF4-FFF2-40B4-BE49-F238E27FC236}">
                <a16:creationId xmlns:a16="http://schemas.microsoft.com/office/drawing/2014/main" id="{EEEA4889-45A7-4E25-BCB6-FD6133E863A1}"/>
              </a:ext>
            </a:extLst>
          </p:cNvPr>
          <p:cNvSpPr>
            <a:spLocks xmlns:a="http://schemas.openxmlformats.org/drawingml/2006/main" noGrp="1"/>
          </p:cNvSpPr>
          <p:nvPr/>
        </p:nvSpPr>
        <p:spPr>
          <a:xfrm xmlns:a="http://schemas.openxmlformats.org/drawingml/2006/main">
            <a:off x="7181850" y="1847850"/>
            <a:ext cx="4324350" cy="108585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3" name="">
            <a:extLst xmlns:a="http://schemas.openxmlformats.org/drawingml/2006/main">
              <a:ext uri="{FF2B5EF4-FFF2-40B4-BE49-F238E27FC236}">
                <a16:creationId xmlns:a16="http://schemas.microsoft.com/office/drawing/2014/main" id="{42ED6C1A-D741-4261-B83C-864B9F49E004}"/>
              </a:ext>
            </a:extLst>
          </p:cNvPr>
          <p:cNvSpPr>
            <a:spLocks xmlns:a="http://schemas.openxmlformats.org/drawingml/2006/main" noGrp="1"/>
          </p:cNvSpPr>
          <p:nvPr/>
        </p:nvSpPr>
        <p:spPr>
          <a:xfrm xmlns:a="http://schemas.openxmlformats.org/drawingml/2006/main">
            <a:off x="7372350" y="2019300"/>
            <a:ext cx="39433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175" b="1" i="0">
                <a:solidFill>
                  <a:srgbClr val="5F0E1A"/>
                </a:solidFill>
              </a:defRPr>
            </a:pPr>
            <a:r>
              <a:rPr sz="2175" b="1" i="0">
                <a:solidFill>
                  <a:srgbClr val="5F0E1A"/>
                </a:solidFill>
              </a:rPr>
              <a:t>40%</a:t>
            </a:r>
          </a:p>
        </p:txBody>
      </p:sp>
      <p:sp>
        <p:nvSpPr>
          <p:cNvPr id="14" name="">
            <a:extLst xmlns:a="http://schemas.openxmlformats.org/drawingml/2006/main">
              <a:ext uri="{FF2B5EF4-FFF2-40B4-BE49-F238E27FC236}">
                <a16:creationId xmlns:a16="http://schemas.microsoft.com/office/drawing/2014/main" id="{839DBA1E-9D87-410F-AA8A-952A82942C2E}"/>
              </a:ext>
            </a:extLst>
          </p:cNvPr>
          <p:cNvSpPr>
            <a:spLocks xmlns:a="http://schemas.openxmlformats.org/drawingml/2006/main" noGrp="1"/>
          </p:cNvSpPr>
          <p:nvPr/>
        </p:nvSpPr>
        <p:spPr>
          <a:xfrm xmlns:a="http://schemas.openxmlformats.org/drawingml/2006/main">
            <a:off x="7353300" y="2466975"/>
            <a:ext cx="39814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200" b="1" i="0">
                <a:solidFill>
                  <a:srgbClr val="5F0E1A"/>
                </a:solidFill>
              </a:defRPr>
            </a:pPr>
            <a:r>
              <a:rPr sz="1200" b="1" i="0">
                <a:solidFill>
                  <a:srgbClr val="5F0E1A"/>
                </a:solidFill>
              </a:rPr>
              <a:t>EVIDENCE DEPTH</a:t>
            </a:r>
          </a:p>
        </p:txBody>
      </p:sp>
      <p:sp>
        <p:nvSpPr>
          <p:cNvPr id="15" name="">
            <a:extLst xmlns:a="http://schemas.openxmlformats.org/drawingml/2006/main">
              <a:ext uri="{FF2B5EF4-FFF2-40B4-BE49-F238E27FC236}">
                <a16:creationId xmlns:a16="http://schemas.microsoft.com/office/drawing/2014/main" id="{032C4D8B-0686-427D-80C9-5896EA561565}"/>
              </a:ext>
            </a:extLst>
          </p:cNvPr>
          <p:cNvSpPr>
            <a:spLocks xmlns:a="http://schemas.openxmlformats.org/drawingml/2006/main" noGrp="1"/>
          </p:cNvSpPr>
          <p:nvPr/>
        </p:nvSpPr>
        <p:spPr>
          <a:xfrm xmlns:a="http://schemas.openxmlformats.org/drawingml/2006/main">
            <a:off x="895350" y="3257550"/>
            <a:ext cx="2286000" cy="876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425" b="0" i="0">
                <a:solidFill>
                  <a:srgbClr val="343434"/>
                </a:solidFill>
              </a:defRPr>
            </a:pPr>
            <a:r>
              <a:rPr sz="1425" b="0" i="0">
                <a:solidFill>
                  <a:srgbClr val="343434"/>
                </a:solidFill>
              </a:rPr>
              <a:t>What pattern do I recognize in my current service?</a:t>
            </a:r>
          </a:p>
        </p:txBody>
      </p:sp>
      <p:sp>
        <p:nvSpPr>
          <p:cNvPr id="16" name="">
            <a:extLst xmlns:a="http://schemas.openxmlformats.org/drawingml/2006/main">
              <a:ext uri="{FF2B5EF4-FFF2-40B4-BE49-F238E27FC236}">
                <a16:creationId xmlns:a16="http://schemas.microsoft.com/office/drawing/2014/main" id="{5B7AB4FE-732F-4F52-B760-1BF7EA0F5E60}"/>
              </a:ext>
            </a:extLst>
          </p:cNvPr>
          <p:cNvSpPr>
            <a:spLocks xmlns:a="http://schemas.openxmlformats.org/drawingml/2006/main" noGrp="1"/>
          </p:cNvSpPr>
          <p:nvPr/>
        </p:nvSpPr>
        <p:spPr>
          <a:xfrm xmlns:a="http://schemas.openxmlformats.org/drawingml/2006/main">
            <a:off x="3600450" y="3257550"/>
            <a:ext cx="3371850" cy="876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425" b="0" i="0">
                <a:solidFill>
                  <a:srgbClr val="343434"/>
                </a:solidFill>
              </a:defRPr>
            </a:pPr>
            <a:r>
              <a:rPr sz="1425" b="0" i="0">
                <a:solidFill>
                  <a:srgbClr val="343434"/>
                </a:solidFill>
              </a:rPr>
              <a:t>What have trusted people personally witnessed?</a:t>
            </a:r>
          </a:p>
        </p:txBody>
      </p:sp>
      <p:sp>
        <p:nvSpPr>
          <p:cNvPr id="17" name="">
            <a:extLst xmlns:a="http://schemas.openxmlformats.org/drawingml/2006/main">
              <a:ext uri="{FF2B5EF4-FFF2-40B4-BE49-F238E27FC236}">
                <a16:creationId xmlns:a16="http://schemas.microsoft.com/office/drawing/2014/main" id="{AC3C4855-0A75-4BFD-A5F3-372C422655ED}"/>
              </a:ext>
            </a:extLst>
          </p:cNvPr>
          <p:cNvSpPr>
            <a:spLocks xmlns:a="http://schemas.openxmlformats.org/drawingml/2006/main" noGrp="1"/>
          </p:cNvSpPr>
          <p:nvPr/>
        </p:nvSpPr>
        <p:spPr>
          <a:xfrm xmlns:a="http://schemas.openxmlformats.org/drawingml/2006/main">
            <a:off x="7391400" y="3257550"/>
            <a:ext cx="3905250" cy="876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425" b="0" i="0">
                <a:solidFill>
                  <a:srgbClr val="343434"/>
                </a:solidFill>
              </a:defRPr>
            </a:pPr>
            <a:r>
              <a:rPr sz="1425" b="0" i="0">
                <a:solidFill>
                  <a:srgbClr val="343434"/>
                </a:solidFill>
              </a:rPr>
              <a:t>What documented fruit, feedback, context, and time support the pattern?</a:t>
            </a:r>
          </a:p>
        </p:txBody>
      </p:sp>
      <p:sp>
        <p:nvSpPr>
          <p:cNvPr id="18" name="">
            <a:extLst xmlns:a="http://schemas.openxmlformats.org/drawingml/2006/main">
              <a:ext uri="{FF2B5EF4-FFF2-40B4-BE49-F238E27FC236}">
                <a16:creationId xmlns:a16="http://schemas.microsoft.com/office/drawing/2014/main" id="{E0E38DA1-C3FF-4304-9B18-1CAFC24C76CD}"/>
              </a:ext>
            </a:extLst>
          </p:cNvPr>
          <p:cNvSpPr>
            <a:spLocks xmlns:a="http://schemas.openxmlformats.org/drawingml/2006/main" noGrp="1"/>
          </p:cNvSpPr>
          <p:nvPr/>
        </p:nvSpPr>
        <p:spPr>
          <a:xfrm xmlns:a="http://schemas.openxmlformats.org/drawingml/2006/main">
            <a:off x="685800" y="4895850"/>
            <a:ext cx="10820400" cy="1047750"/>
          </a:xfrm>
          <a:prstGeom xmlns:a="http://schemas.openxmlformats.org/drawingml/2006/main" prst="roundRect">
            <a:avLst>
              <a:gd name="adj" fmla="val 10909"/>
            </a:avLst>
          </a:prstGeom>
          <a:solidFill xmlns:a="http://schemas.openxmlformats.org/drawingml/2006/main">
            <a:srgbClr val="F4ECD8"/>
          </a:solidFill>
          <a:ln xmlns:a="http://schemas.openxmlformats.org/drawingml/2006/main" w="0">
            <a:noFill/>
            <a:prstDash val="solid"/>
          </a:ln>
        </p:spPr>
      </p:sp>
      <p:sp>
        <p:nvSpPr>
          <p:cNvPr id="19" name="">
            <a:extLst xmlns:a="http://schemas.openxmlformats.org/drawingml/2006/main">
              <a:ext uri="{FF2B5EF4-FFF2-40B4-BE49-F238E27FC236}">
                <a16:creationId xmlns:a16="http://schemas.microsoft.com/office/drawing/2014/main" id="{664CE206-617C-411B-9CB1-1491ECA7B9B9}"/>
              </a:ext>
            </a:extLst>
          </p:cNvPr>
          <p:cNvSpPr>
            <a:spLocks xmlns:a="http://schemas.openxmlformats.org/drawingml/2006/main" noGrp="1"/>
          </p:cNvSpPr>
          <p:nvPr/>
        </p:nvSpPr>
        <p:spPr>
          <a:xfrm xmlns:a="http://schemas.openxmlformats.org/drawingml/2006/main">
            <a:off x="990600" y="5095875"/>
            <a:ext cx="2286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725" b="1" i="0">
                <a:solidFill>
                  <a:srgbClr val="5F0E1A"/>
                </a:solidFill>
              </a:defRPr>
            </a:pPr>
            <a:r>
              <a:rPr sz="1725" b="1" i="0">
                <a:solidFill>
                  <a:srgbClr val="5F0E1A"/>
                </a:solidFill>
              </a:rPr>
              <a:t>Who decides what?</a:t>
            </a:r>
          </a:p>
        </p:txBody>
      </p:sp>
      <p:sp>
        <p:nvSpPr>
          <p:cNvPr id="20" name="">
            <a:extLst xmlns:a="http://schemas.openxmlformats.org/drawingml/2006/main">
              <a:ext uri="{FF2B5EF4-FFF2-40B4-BE49-F238E27FC236}">
                <a16:creationId xmlns:a16="http://schemas.microsoft.com/office/drawing/2014/main" id="{CF38DE73-FDDD-4AE6-89F4-61A7B0F0E1ED}"/>
              </a:ext>
            </a:extLst>
          </p:cNvPr>
          <p:cNvSpPr>
            <a:spLocks xmlns:a="http://schemas.openxmlformats.org/drawingml/2006/main" noGrp="1"/>
          </p:cNvSpPr>
          <p:nvPr/>
        </p:nvSpPr>
        <p:spPr>
          <a:xfrm xmlns:a="http://schemas.openxmlformats.org/drawingml/2006/main">
            <a:off x="3409950" y="5067300"/>
            <a:ext cx="767715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343434"/>
                </a:solidFill>
              </a:defRPr>
            </a:pPr>
            <a:r>
              <a:rPr sz="1425" b="0" i="0">
                <a:solidFill>
                  <a:srgbClr val="343434"/>
                </a:solidFill>
              </a:rPr>
              <a:t>Participant self-rates. Observers rate independently. Participant and facilitator review evidence. The workbook calculates. Church or ministry governance determines formal recognition.</a:t>
            </a:r>
          </a:p>
        </p:txBody>
      </p:sp>
      <p:sp>
        <p:nvSpPr>
          <p:cNvPr id="21" name="">
            <a:extLst xmlns:a="http://schemas.openxmlformats.org/drawingml/2006/main">
              <a:ext uri="{FF2B5EF4-FFF2-40B4-BE49-F238E27FC236}">
                <a16:creationId xmlns:a16="http://schemas.microsoft.com/office/drawing/2014/main" id="{D1BFFF2B-4447-4F7C-B212-9D23B8AFB608}"/>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2" name="">
            <a:extLst xmlns:a="http://schemas.openxmlformats.org/drawingml/2006/main">
              <a:ext uri="{FF2B5EF4-FFF2-40B4-BE49-F238E27FC236}">
                <a16:creationId xmlns:a16="http://schemas.microsoft.com/office/drawing/2014/main" id="{A0D13DB7-7752-410F-8BF7-873991638BC2}"/>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14</a:t>
            </a:r>
          </a:p>
        </p:txBody>
      </p:sp>
    </p:spTree>
    <p:extLst>
      <p:ext uri="{BB962C8B-B14F-4D97-AF65-F5344CB8AC3E}">
        <p14:creationId xmlns:p14="http://schemas.microsoft.com/office/powerpoint/2010/main" val="1309041130"/>
      </p:ext>
    </p:extLst>
  </p:cSld>
</p:sld>
</file>

<file path=ppt/slides/slide15.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8" name="">
            <a:extLst xmlns:a="http://schemas.openxmlformats.org/drawingml/2006/main">
              <a:ext uri="{FF2B5EF4-FFF2-40B4-BE49-F238E27FC236}">
                <a16:creationId xmlns:a16="http://schemas.microsoft.com/office/drawing/2014/main" id="{78760925-495C-4CC6-ACE7-863EF94367F5}"/>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47A080CF-44A0-4F22-A3C5-595564504B36}"/>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15</a:t>
            </a:r>
          </a:p>
        </p:txBody>
      </p:sp>
      <p:sp>
        <p:nvSpPr>
          <p:cNvPr id="3" name="">
            <a:extLst xmlns:a="http://schemas.openxmlformats.org/drawingml/2006/main">
              <a:ext uri="{FF2B5EF4-FFF2-40B4-BE49-F238E27FC236}">
                <a16:creationId xmlns:a16="http://schemas.microsoft.com/office/drawing/2014/main" id="{52452818-AF34-41EE-B5F1-FA58FCC16FF0}"/>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The signal guides discernment</a:t>
            </a:r>
          </a:p>
        </p:txBody>
      </p:sp>
      <p:sp>
        <p:nvSpPr>
          <p:cNvPr id="4" name="">
            <a:extLst xmlns:a="http://schemas.openxmlformats.org/drawingml/2006/main">
              <a:ext uri="{FF2B5EF4-FFF2-40B4-BE49-F238E27FC236}">
                <a16:creationId xmlns:a16="http://schemas.microsoft.com/office/drawing/2014/main" id="{2B3C66AD-2E50-4C62-AE49-7B4AE827B0E9}"/>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The workbook makes the arithmetic visible while leaving discernment relational and governed.</a:t>
            </a:r>
          </a:p>
        </p:txBody>
      </p:sp>
      <p:sp>
        <p:nvSpPr>
          <p:cNvPr id="5" name="">
            <a:extLst xmlns:a="http://schemas.openxmlformats.org/drawingml/2006/main">
              <a:ext uri="{FF2B5EF4-FFF2-40B4-BE49-F238E27FC236}">
                <a16:creationId xmlns:a16="http://schemas.microsoft.com/office/drawing/2014/main" id="{B78CF325-FF28-457C-B0A4-546F191B2190}"/>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F656994A-7BF7-4091-AF29-685B00757E0E}"/>
              </a:ext>
            </a:extLst>
          </p:cNvPr>
          <p:cNvSpPr>
            <a:spLocks xmlns:a="http://schemas.openxmlformats.org/drawingml/2006/main" noGrp="1"/>
          </p:cNvSpPr>
          <p:nvPr/>
        </p:nvSpPr>
        <p:spPr>
          <a:xfrm xmlns:a="http://schemas.openxmlformats.org/drawingml/2006/main">
            <a:off x="685800" y="1524000"/>
            <a:ext cx="4724400" cy="1905000"/>
          </a:xfrm>
          <a:prstGeom xmlns:a="http://schemas.openxmlformats.org/drawingml/2006/main" prst="roundRect">
            <a:avLst>
              <a:gd name="adj" fmla="val 6000"/>
            </a:avLst>
          </a:prstGeom>
          <a:solidFill xmlns:a="http://schemas.openxmlformats.org/drawingml/2006/main">
            <a:srgbClr val="5F0E1A"/>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05C482FE-D4EA-41BC-9408-635FAEB282E5}"/>
              </a:ext>
            </a:extLst>
          </p:cNvPr>
          <p:cNvSpPr>
            <a:spLocks xmlns:a="http://schemas.openxmlformats.org/drawingml/2006/main" noGrp="1"/>
          </p:cNvSpPr>
          <p:nvPr/>
        </p:nvSpPr>
        <p:spPr>
          <a:xfrm xmlns:a="http://schemas.openxmlformats.org/drawingml/2006/main">
            <a:off x="1066800" y="1866900"/>
            <a:ext cx="3962400" cy="1143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250" b="1" i="0">
                <a:solidFill>
                  <a:srgbClr val="FFFFFF"/>
                </a:solidFill>
              </a:defRPr>
            </a:pPr>
            <a:r>
              <a:rPr sz="2250" b="1" i="0">
                <a:solidFill>
                  <a:srgbClr val="FFFFFF"/>
                </a:solidFill>
              </a:rPr>
              <a:t>SELF × 25%</a:t>
            </a:r>
          </a:p>
          <a:p xmlns:a="http://schemas.openxmlformats.org/drawingml/2006/main">
            <a:pPr algn="ctr">
              <a:buNone/>
              <a:defRPr sz="2250" b="1" i="0">
                <a:solidFill>
                  <a:srgbClr val="FFFFFF"/>
                </a:solidFill>
              </a:defRPr>
            </a:pPr>
            <a:r>
              <a:rPr sz="2250" b="1" i="0">
                <a:solidFill>
                  <a:srgbClr val="FFFFFF"/>
                </a:solidFill>
              </a:rPr>
              <a:t>+ OBSERVER × 35%</a:t>
            </a:r>
          </a:p>
          <a:p xmlns:a="http://schemas.openxmlformats.org/drawingml/2006/main">
            <a:pPr algn="ctr">
              <a:buNone/>
              <a:defRPr sz="2250" b="1" i="0">
                <a:solidFill>
                  <a:srgbClr val="FFFFFF"/>
                </a:solidFill>
              </a:defRPr>
            </a:pPr>
            <a:r>
              <a:rPr sz="2250" b="1" i="0">
                <a:solidFill>
                  <a:srgbClr val="FFFFFF"/>
                </a:solidFill>
              </a:rPr>
              <a:t>+ EVIDENCE × 40%</a:t>
            </a:r>
          </a:p>
        </p:txBody>
      </p:sp>
      <p:sp>
        <p:nvSpPr>
          <p:cNvPr id="8" name="">
            <a:extLst xmlns:a="http://schemas.openxmlformats.org/drawingml/2006/main">
              <a:ext uri="{FF2B5EF4-FFF2-40B4-BE49-F238E27FC236}">
                <a16:creationId xmlns:a16="http://schemas.microsoft.com/office/drawing/2014/main" id="{8712E4EA-7566-4F20-AE88-69220D32A5F1}"/>
              </a:ext>
            </a:extLst>
          </p:cNvPr>
          <p:cNvSpPr>
            <a:spLocks xmlns:a="http://schemas.openxmlformats.org/drawingml/2006/main" noGrp="1"/>
          </p:cNvSpPr>
          <p:nvPr/>
        </p:nvSpPr>
        <p:spPr>
          <a:xfrm xmlns:a="http://schemas.openxmlformats.org/drawingml/2006/main">
            <a:off x="876300" y="3733800"/>
            <a:ext cx="434340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425" b="0" i="0">
                <a:solidFill>
                  <a:srgbClr val="343434"/>
                </a:solidFill>
              </a:defRPr>
            </a:pPr>
            <a:r>
              <a:rPr sz="1425" b="0" i="0">
                <a:solidFill>
                  <a:srgbClr val="343434"/>
                </a:solidFill>
              </a:rPr>
              <a:t>The combined score appears only when all three inputs are present and the weights total 100 percent.</a:t>
            </a:r>
          </a:p>
        </p:txBody>
      </p:sp>
      <p:sp>
        <p:nvSpPr>
          <p:cNvPr id="9" name="">
            <a:extLst xmlns:a="http://schemas.openxmlformats.org/drawingml/2006/main">
              <a:ext uri="{FF2B5EF4-FFF2-40B4-BE49-F238E27FC236}">
                <a16:creationId xmlns:a16="http://schemas.microsoft.com/office/drawing/2014/main" id="{86CC0E49-7871-4098-9EE8-E9643956B4F8}"/>
              </a:ext>
            </a:extLst>
          </p:cNvPr>
          <p:cNvSpPr>
            <a:spLocks xmlns:a="http://schemas.openxmlformats.org/drawingml/2006/main" noGrp="1"/>
          </p:cNvSpPr>
          <p:nvPr/>
        </p:nvSpPr>
        <p:spPr>
          <a:xfrm xmlns:a="http://schemas.openxmlformats.org/drawingml/2006/main">
            <a:off x="6038850" y="1504950"/>
            <a:ext cx="1524000" cy="571500"/>
          </a:xfrm>
          <a:prstGeom xmlns:a="http://schemas.openxmlformats.org/drawingml/2006/main" prst="roundRect">
            <a:avLst>
              <a:gd name="adj" fmla="val 20000"/>
            </a:avLst>
          </a:prstGeom>
          <a:solidFill xmlns:a="http://schemas.openxmlformats.org/drawingml/2006/main">
            <a:srgbClr val="5F0E1A"/>
          </a:solidFill>
          <a:ln xmlns:a="http://schemas.openxmlformats.org/drawingml/2006/main" w="0">
            <a:noFill/>
            <a:prstDash val="solid"/>
          </a:ln>
        </p:spPr>
      </p:sp>
      <p:sp>
        <p:nvSpPr>
          <p:cNvPr id="10" name="">
            <a:extLst xmlns:a="http://schemas.openxmlformats.org/drawingml/2006/main">
              <a:ext uri="{FF2B5EF4-FFF2-40B4-BE49-F238E27FC236}">
                <a16:creationId xmlns:a16="http://schemas.microsoft.com/office/drawing/2014/main" id="{D4844393-31F6-4CF3-A1C5-67F76ED878D1}"/>
              </a:ext>
            </a:extLst>
          </p:cNvPr>
          <p:cNvSpPr>
            <a:spLocks xmlns:a="http://schemas.openxmlformats.org/drawingml/2006/main" noGrp="1"/>
          </p:cNvSpPr>
          <p:nvPr/>
        </p:nvSpPr>
        <p:spPr>
          <a:xfrm xmlns:a="http://schemas.openxmlformats.org/drawingml/2006/main">
            <a:off x="6172200" y="1647825"/>
            <a:ext cx="12573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FFFFFF"/>
                </a:solidFill>
              </a:defRPr>
            </a:pPr>
            <a:r>
              <a:rPr sz="1500" b="1" i="0">
                <a:solidFill>
                  <a:srgbClr val="FFFFFF"/>
                </a:solidFill>
              </a:rPr>
              <a:t>4.25–5.00</a:t>
            </a:r>
          </a:p>
        </p:txBody>
      </p:sp>
      <p:sp>
        <p:nvSpPr>
          <p:cNvPr id="11" name="">
            <a:extLst xmlns:a="http://schemas.openxmlformats.org/drawingml/2006/main">
              <a:ext uri="{FF2B5EF4-FFF2-40B4-BE49-F238E27FC236}">
                <a16:creationId xmlns:a16="http://schemas.microsoft.com/office/drawing/2014/main" id="{BCD2DBB0-19DD-43F0-8E97-7D0CB510B0A5}"/>
              </a:ext>
            </a:extLst>
          </p:cNvPr>
          <p:cNvSpPr>
            <a:spLocks xmlns:a="http://schemas.openxmlformats.org/drawingml/2006/main" noGrp="1"/>
          </p:cNvSpPr>
          <p:nvPr/>
        </p:nvSpPr>
        <p:spPr>
          <a:xfrm xmlns:a="http://schemas.openxmlformats.org/drawingml/2006/main">
            <a:off x="7867650" y="1619250"/>
            <a:ext cx="3524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75" b="1" i="0">
                <a:solidFill>
                  <a:srgbClr val="343434"/>
                </a:solidFill>
              </a:defRPr>
            </a:pPr>
            <a:r>
              <a:rPr sz="1575" b="1" i="0">
                <a:solidFill>
                  <a:srgbClr val="343434"/>
                </a:solidFill>
              </a:rPr>
              <a:t>Pronounced recurring pattern</a:t>
            </a:r>
          </a:p>
        </p:txBody>
      </p:sp>
      <p:sp>
        <p:nvSpPr>
          <p:cNvPr id="12" name="">
            <a:extLst xmlns:a="http://schemas.openxmlformats.org/drawingml/2006/main">
              <a:ext uri="{FF2B5EF4-FFF2-40B4-BE49-F238E27FC236}">
                <a16:creationId xmlns:a16="http://schemas.microsoft.com/office/drawing/2014/main" id="{99BF4518-92C1-4D98-8726-F4FA47B2BE86}"/>
              </a:ext>
            </a:extLst>
          </p:cNvPr>
          <p:cNvSpPr>
            <a:spLocks xmlns:a="http://schemas.openxmlformats.org/drawingml/2006/main" noGrp="1"/>
          </p:cNvSpPr>
          <p:nvPr/>
        </p:nvSpPr>
        <p:spPr>
          <a:xfrm xmlns:a="http://schemas.openxmlformats.org/drawingml/2006/main">
            <a:off x="6038850" y="2305050"/>
            <a:ext cx="1524000" cy="571500"/>
          </a:xfrm>
          <a:prstGeom xmlns:a="http://schemas.openxmlformats.org/drawingml/2006/main" prst="roundRect">
            <a:avLst>
              <a:gd name="adj" fmla="val 20000"/>
            </a:avLst>
          </a:prstGeom>
          <a:solidFill xmlns:a="http://schemas.openxmlformats.org/drawingml/2006/main">
            <a:srgbClr val="8F1223"/>
          </a:solidFill>
          <a:ln xmlns:a="http://schemas.openxmlformats.org/drawingml/2006/main" w="0">
            <a:noFill/>
            <a:prstDash val="solid"/>
          </a:ln>
        </p:spPr>
      </p:sp>
      <p:sp>
        <p:nvSpPr>
          <p:cNvPr id="13" name="">
            <a:extLst xmlns:a="http://schemas.openxmlformats.org/drawingml/2006/main">
              <a:ext uri="{FF2B5EF4-FFF2-40B4-BE49-F238E27FC236}">
                <a16:creationId xmlns:a16="http://schemas.microsoft.com/office/drawing/2014/main" id="{90C9C424-13DA-457C-9396-7D9207B95DD4}"/>
              </a:ext>
            </a:extLst>
          </p:cNvPr>
          <p:cNvSpPr>
            <a:spLocks xmlns:a="http://schemas.openxmlformats.org/drawingml/2006/main" noGrp="1"/>
          </p:cNvSpPr>
          <p:nvPr/>
        </p:nvSpPr>
        <p:spPr>
          <a:xfrm xmlns:a="http://schemas.openxmlformats.org/drawingml/2006/main">
            <a:off x="6172200" y="2447925"/>
            <a:ext cx="12573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FFFFFF"/>
                </a:solidFill>
              </a:defRPr>
            </a:pPr>
            <a:r>
              <a:rPr sz="1500" b="1" i="0">
                <a:solidFill>
                  <a:srgbClr val="FFFFFF"/>
                </a:solidFill>
              </a:rPr>
              <a:t>3.50–4.24</a:t>
            </a:r>
          </a:p>
        </p:txBody>
      </p:sp>
      <p:sp>
        <p:nvSpPr>
          <p:cNvPr id="14" name="">
            <a:extLst xmlns:a="http://schemas.openxmlformats.org/drawingml/2006/main">
              <a:ext uri="{FF2B5EF4-FFF2-40B4-BE49-F238E27FC236}">
                <a16:creationId xmlns:a16="http://schemas.microsoft.com/office/drawing/2014/main" id="{4C15351F-9AE4-421A-824D-0095F9994C5C}"/>
              </a:ext>
            </a:extLst>
          </p:cNvPr>
          <p:cNvSpPr>
            <a:spLocks xmlns:a="http://schemas.openxmlformats.org/drawingml/2006/main" noGrp="1"/>
          </p:cNvSpPr>
          <p:nvPr/>
        </p:nvSpPr>
        <p:spPr>
          <a:xfrm xmlns:a="http://schemas.openxmlformats.org/drawingml/2006/main">
            <a:off x="7867650" y="2419350"/>
            <a:ext cx="3524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75" b="1" i="0">
                <a:solidFill>
                  <a:srgbClr val="343434"/>
                </a:solidFill>
              </a:defRPr>
            </a:pPr>
            <a:r>
              <a:rPr sz="1575" b="1" i="0">
                <a:solidFill>
                  <a:srgbClr val="343434"/>
                </a:solidFill>
              </a:rPr>
              <a:t>Strong emerging pattern</a:t>
            </a:r>
          </a:p>
        </p:txBody>
      </p:sp>
      <p:sp>
        <p:nvSpPr>
          <p:cNvPr id="15" name="">
            <a:extLst xmlns:a="http://schemas.openxmlformats.org/drawingml/2006/main">
              <a:ext uri="{FF2B5EF4-FFF2-40B4-BE49-F238E27FC236}">
                <a16:creationId xmlns:a16="http://schemas.microsoft.com/office/drawing/2014/main" id="{AC54B717-2CC9-4D4D-A477-EEF63977FD4E}"/>
              </a:ext>
            </a:extLst>
          </p:cNvPr>
          <p:cNvSpPr>
            <a:spLocks xmlns:a="http://schemas.openxmlformats.org/drawingml/2006/main" noGrp="1"/>
          </p:cNvSpPr>
          <p:nvPr/>
        </p:nvSpPr>
        <p:spPr>
          <a:xfrm xmlns:a="http://schemas.openxmlformats.org/drawingml/2006/main">
            <a:off x="6038850" y="3105150"/>
            <a:ext cx="1524000" cy="571500"/>
          </a:xfrm>
          <a:prstGeom xmlns:a="http://schemas.openxmlformats.org/drawingml/2006/main" prst="roundRect">
            <a:avLst>
              <a:gd name="adj" fmla="val 20000"/>
            </a:avLst>
          </a:prstGeom>
          <a:solidFill xmlns:a="http://schemas.openxmlformats.org/drawingml/2006/main">
            <a:srgbClr val="C9A34A"/>
          </a:solidFill>
          <a:ln xmlns:a="http://schemas.openxmlformats.org/drawingml/2006/main" w="0">
            <a:noFill/>
            <a:prstDash val="solid"/>
          </a:ln>
        </p:spPr>
      </p:sp>
      <p:sp>
        <p:nvSpPr>
          <p:cNvPr id="16" name="">
            <a:extLst xmlns:a="http://schemas.openxmlformats.org/drawingml/2006/main">
              <a:ext uri="{FF2B5EF4-FFF2-40B4-BE49-F238E27FC236}">
                <a16:creationId xmlns:a16="http://schemas.microsoft.com/office/drawing/2014/main" id="{E48D39CB-014F-4E71-AE03-B99E9ACD5BFE}"/>
              </a:ext>
            </a:extLst>
          </p:cNvPr>
          <p:cNvSpPr>
            <a:spLocks xmlns:a="http://schemas.openxmlformats.org/drawingml/2006/main" noGrp="1"/>
          </p:cNvSpPr>
          <p:nvPr/>
        </p:nvSpPr>
        <p:spPr>
          <a:xfrm xmlns:a="http://schemas.openxmlformats.org/drawingml/2006/main">
            <a:off x="6172200" y="3248025"/>
            <a:ext cx="12573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5F0E1A"/>
                </a:solidFill>
              </a:defRPr>
            </a:pPr>
            <a:r>
              <a:rPr sz="1500" b="1" i="0">
                <a:solidFill>
                  <a:srgbClr val="5F0E1A"/>
                </a:solidFill>
              </a:rPr>
              <a:t>2.75–3.49</a:t>
            </a:r>
          </a:p>
        </p:txBody>
      </p:sp>
      <p:sp>
        <p:nvSpPr>
          <p:cNvPr id="17" name="">
            <a:extLst xmlns:a="http://schemas.openxmlformats.org/drawingml/2006/main">
              <a:ext uri="{FF2B5EF4-FFF2-40B4-BE49-F238E27FC236}">
                <a16:creationId xmlns:a16="http://schemas.microsoft.com/office/drawing/2014/main" id="{72CDE4C7-D560-4BF0-8449-CED1A4737FA4}"/>
              </a:ext>
            </a:extLst>
          </p:cNvPr>
          <p:cNvSpPr>
            <a:spLocks xmlns:a="http://schemas.openxmlformats.org/drawingml/2006/main" noGrp="1"/>
          </p:cNvSpPr>
          <p:nvPr/>
        </p:nvSpPr>
        <p:spPr>
          <a:xfrm xmlns:a="http://schemas.openxmlformats.org/drawingml/2006/main">
            <a:off x="7867650" y="3219450"/>
            <a:ext cx="3524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75" b="1" i="0">
                <a:solidFill>
                  <a:srgbClr val="343434"/>
                </a:solidFill>
              </a:defRPr>
            </a:pPr>
            <a:r>
              <a:rPr sz="1575" b="1" i="0">
                <a:solidFill>
                  <a:srgbClr val="343434"/>
                </a:solidFill>
              </a:rPr>
              <a:t>Developing pattern</a:t>
            </a:r>
          </a:p>
        </p:txBody>
      </p:sp>
      <p:sp>
        <p:nvSpPr>
          <p:cNvPr id="18" name="">
            <a:extLst xmlns:a="http://schemas.openxmlformats.org/drawingml/2006/main">
              <a:ext uri="{FF2B5EF4-FFF2-40B4-BE49-F238E27FC236}">
                <a16:creationId xmlns:a16="http://schemas.microsoft.com/office/drawing/2014/main" id="{5850C020-3BE9-4C19-BCD7-C6451E0E9C9D}"/>
              </a:ext>
            </a:extLst>
          </p:cNvPr>
          <p:cNvSpPr>
            <a:spLocks xmlns:a="http://schemas.openxmlformats.org/drawingml/2006/main" noGrp="1"/>
          </p:cNvSpPr>
          <p:nvPr/>
        </p:nvSpPr>
        <p:spPr>
          <a:xfrm xmlns:a="http://schemas.openxmlformats.org/drawingml/2006/main">
            <a:off x="6038850" y="3905250"/>
            <a:ext cx="1524000" cy="571500"/>
          </a:xfrm>
          <a:prstGeom xmlns:a="http://schemas.openxmlformats.org/drawingml/2006/main" prst="roundRect">
            <a:avLst>
              <a:gd name="adj" fmla="val 20000"/>
            </a:avLst>
          </a:prstGeom>
          <a:solidFill xmlns:a="http://schemas.openxmlformats.org/drawingml/2006/main">
            <a:srgbClr val="E8D6A8"/>
          </a:solidFill>
          <a:ln xmlns:a="http://schemas.openxmlformats.org/drawingml/2006/main" w="0">
            <a:noFill/>
            <a:prstDash val="solid"/>
          </a:ln>
        </p:spPr>
      </p:sp>
      <p:sp>
        <p:nvSpPr>
          <p:cNvPr id="19" name="">
            <a:extLst xmlns:a="http://schemas.openxmlformats.org/drawingml/2006/main">
              <a:ext uri="{FF2B5EF4-FFF2-40B4-BE49-F238E27FC236}">
                <a16:creationId xmlns:a16="http://schemas.microsoft.com/office/drawing/2014/main" id="{D24B576D-5DC3-44D3-86AB-0B38F1677296}"/>
              </a:ext>
            </a:extLst>
          </p:cNvPr>
          <p:cNvSpPr>
            <a:spLocks xmlns:a="http://schemas.openxmlformats.org/drawingml/2006/main" noGrp="1"/>
          </p:cNvSpPr>
          <p:nvPr/>
        </p:nvSpPr>
        <p:spPr>
          <a:xfrm xmlns:a="http://schemas.openxmlformats.org/drawingml/2006/main">
            <a:off x="6172200" y="4048125"/>
            <a:ext cx="12573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5F0E1A"/>
                </a:solidFill>
              </a:defRPr>
            </a:pPr>
            <a:r>
              <a:rPr sz="1500" b="1" i="0">
                <a:solidFill>
                  <a:srgbClr val="5F0E1A"/>
                </a:solidFill>
              </a:rPr>
              <a:t>2.00–2.74</a:t>
            </a:r>
          </a:p>
        </p:txBody>
      </p:sp>
      <p:sp>
        <p:nvSpPr>
          <p:cNvPr id="20" name="">
            <a:extLst xmlns:a="http://schemas.openxmlformats.org/drawingml/2006/main">
              <a:ext uri="{FF2B5EF4-FFF2-40B4-BE49-F238E27FC236}">
                <a16:creationId xmlns:a16="http://schemas.microsoft.com/office/drawing/2014/main" id="{F471E597-13F4-4B61-8785-E6384578F76A}"/>
              </a:ext>
            </a:extLst>
          </p:cNvPr>
          <p:cNvSpPr>
            <a:spLocks xmlns:a="http://schemas.openxmlformats.org/drawingml/2006/main" noGrp="1"/>
          </p:cNvSpPr>
          <p:nvPr/>
        </p:nvSpPr>
        <p:spPr>
          <a:xfrm xmlns:a="http://schemas.openxmlformats.org/drawingml/2006/main">
            <a:off x="7867650" y="4019550"/>
            <a:ext cx="3524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75" b="1" i="0">
                <a:solidFill>
                  <a:srgbClr val="343434"/>
                </a:solidFill>
              </a:defRPr>
            </a:pPr>
            <a:r>
              <a:rPr sz="1575" b="1" i="0">
                <a:solidFill>
                  <a:srgbClr val="343434"/>
                </a:solidFill>
              </a:rPr>
              <a:t>Occasional current expression</a:t>
            </a:r>
          </a:p>
        </p:txBody>
      </p:sp>
      <p:sp>
        <p:nvSpPr>
          <p:cNvPr id="21" name="">
            <a:extLst xmlns:a="http://schemas.openxmlformats.org/drawingml/2006/main">
              <a:ext uri="{FF2B5EF4-FFF2-40B4-BE49-F238E27FC236}">
                <a16:creationId xmlns:a16="http://schemas.microsoft.com/office/drawing/2014/main" id="{0FE8DAC1-A009-4ED7-B1A0-556DF1C14733}"/>
              </a:ext>
            </a:extLst>
          </p:cNvPr>
          <p:cNvSpPr>
            <a:spLocks xmlns:a="http://schemas.openxmlformats.org/drawingml/2006/main" noGrp="1"/>
          </p:cNvSpPr>
          <p:nvPr/>
        </p:nvSpPr>
        <p:spPr>
          <a:xfrm xmlns:a="http://schemas.openxmlformats.org/drawingml/2006/main">
            <a:off x="6038850" y="4705350"/>
            <a:ext cx="1524000" cy="571500"/>
          </a:xfrm>
          <a:prstGeom xmlns:a="http://schemas.openxmlformats.org/drawingml/2006/main" prst="roundRect">
            <a:avLst>
              <a:gd name="adj" fmla="val 20000"/>
            </a:avLst>
          </a:prstGeom>
          <a:solidFill xmlns:a="http://schemas.openxmlformats.org/drawingml/2006/main">
            <a:srgbClr val="F5E5E8"/>
          </a:solidFill>
          <a:ln xmlns:a="http://schemas.openxmlformats.org/drawingml/2006/main" w="0">
            <a:noFill/>
            <a:prstDash val="solid"/>
          </a:ln>
        </p:spPr>
      </p:sp>
      <p:sp>
        <p:nvSpPr>
          <p:cNvPr id="22" name="">
            <a:extLst xmlns:a="http://schemas.openxmlformats.org/drawingml/2006/main">
              <a:ext uri="{FF2B5EF4-FFF2-40B4-BE49-F238E27FC236}">
                <a16:creationId xmlns:a16="http://schemas.microsoft.com/office/drawing/2014/main" id="{36B682B4-C8A9-46E2-B918-553918AA40B3}"/>
              </a:ext>
            </a:extLst>
          </p:cNvPr>
          <p:cNvSpPr>
            <a:spLocks xmlns:a="http://schemas.openxmlformats.org/drawingml/2006/main" noGrp="1"/>
          </p:cNvSpPr>
          <p:nvPr/>
        </p:nvSpPr>
        <p:spPr>
          <a:xfrm xmlns:a="http://schemas.openxmlformats.org/drawingml/2006/main">
            <a:off x="6172200" y="4848225"/>
            <a:ext cx="12573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5F0E1A"/>
                </a:solidFill>
              </a:defRPr>
            </a:pPr>
            <a:r>
              <a:rPr sz="1500" b="1" i="0">
                <a:solidFill>
                  <a:srgbClr val="5F0E1A"/>
                </a:solidFill>
              </a:rPr>
              <a:t>1.00–1.99</a:t>
            </a:r>
          </a:p>
        </p:txBody>
      </p:sp>
      <p:sp>
        <p:nvSpPr>
          <p:cNvPr id="23" name="">
            <a:extLst xmlns:a="http://schemas.openxmlformats.org/drawingml/2006/main">
              <a:ext uri="{FF2B5EF4-FFF2-40B4-BE49-F238E27FC236}">
                <a16:creationId xmlns:a16="http://schemas.microsoft.com/office/drawing/2014/main" id="{EFD59302-584C-4CF6-BCBF-FE728D26B367}"/>
              </a:ext>
            </a:extLst>
          </p:cNvPr>
          <p:cNvSpPr>
            <a:spLocks xmlns:a="http://schemas.openxmlformats.org/drawingml/2006/main" noGrp="1"/>
          </p:cNvSpPr>
          <p:nvPr/>
        </p:nvSpPr>
        <p:spPr>
          <a:xfrm xmlns:a="http://schemas.openxmlformats.org/drawingml/2006/main">
            <a:off x="7867650" y="4819650"/>
            <a:ext cx="3524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75" b="1" i="0">
                <a:solidFill>
                  <a:srgbClr val="343434"/>
                </a:solidFill>
              </a:defRPr>
            </a:pPr>
            <a:r>
              <a:rPr sz="1575" b="1" i="0">
                <a:solidFill>
                  <a:srgbClr val="343434"/>
                </a:solidFill>
              </a:rPr>
              <a:t>Limited current expression</a:t>
            </a:r>
          </a:p>
        </p:txBody>
      </p:sp>
      <p:sp>
        <p:nvSpPr>
          <p:cNvPr id="24" name="">
            <a:extLst xmlns:a="http://schemas.openxmlformats.org/drawingml/2006/main">
              <a:ext uri="{FF2B5EF4-FFF2-40B4-BE49-F238E27FC236}">
                <a16:creationId xmlns:a16="http://schemas.microsoft.com/office/drawing/2014/main" id="{C4518B98-368F-49B1-943C-AFA88D19FF17}"/>
              </a:ext>
            </a:extLst>
          </p:cNvPr>
          <p:cNvSpPr>
            <a:spLocks xmlns:a="http://schemas.openxmlformats.org/drawingml/2006/main" noGrp="1"/>
          </p:cNvSpPr>
          <p:nvPr/>
        </p:nvSpPr>
        <p:spPr>
          <a:xfrm xmlns:a="http://schemas.openxmlformats.org/drawingml/2006/main">
            <a:off x="685800" y="5086350"/>
            <a:ext cx="4724400" cy="838200"/>
          </a:xfrm>
          <a:prstGeom xmlns:a="http://schemas.openxmlformats.org/drawingml/2006/main" prst="roundRect">
            <a:avLst>
              <a:gd name="adj" fmla="val 13636"/>
            </a:avLst>
          </a:prstGeom>
          <a:solidFill xmlns:a="http://schemas.openxmlformats.org/drawingml/2006/main">
            <a:srgbClr val="F4ECD8"/>
          </a:solidFill>
          <a:ln xmlns:a="http://schemas.openxmlformats.org/drawingml/2006/main" w="0">
            <a:noFill/>
            <a:prstDash val="solid"/>
          </a:ln>
        </p:spPr>
      </p:sp>
      <p:sp>
        <p:nvSpPr>
          <p:cNvPr id="25" name="">
            <a:extLst xmlns:a="http://schemas.openxmlformats.org/drawingml/2006/main">
              <a:ext uri="{FF2B5EF4-FFF2-40B4-BE49-F238E27FC236}">
                <a16:creationId xmlns:a16="http://schemas.microsoft.com/office/drawing/2014/main" id="{09F9C7A9-1754-4E53-A627-AF70592F7112}"/>
              </a:ext>
            </a:extLst>
          </p:cNvPr>
          <p:cNvSpPr>
            <a:spLocks xmlns:a="http://schemas.openxmlformats.org/drawingml/2006/main" noGrp="1"/>
          </p:cNvSpPr>
          <p:nvPr/>
        </p:nvSpPr>
        <p:spPr>
          <a:xfrm xmlns:a="http://schemas.openxmlformats.org/drawingml/2006/main">
            <a:off x="990600" y="5276850"/>
            <a:ext cx="4114800" cy="438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1" i="0">
                <a:solidFill>
                  <a:srgbClr val="5F0E1A"/>
                </a:solidFill>
              </a:defRPr>
            </a:pPr>
            <a:r>
              <a:rPr sz="1500" b="1" i="0">
                <a:solidFill>
                  <a:srgbClr val="5F0E1A"/>
                </a:solidFill>
              </a:rPr>
              <a:t>Every band invites supervised practice, feedback, context, and formation over time.</a:t>
            </a:r>
          </a:p>
        </p:txBody>
      </p:sp>
      <p:sp>
        <p:nvSpPr>
          <p:cNvPr id="26" name="">
            <a:extLst xmlns:a="http://schemas.openxmlformats.org/drawingml/2006/main">
              <a:ext uri="{FF2B5EF4-FFF2-40B4-BE49-F238E27FC236}">
                <a16:creationId xmlns:a16="http://schemas.microsoft.com/office/drawing/2014/main" id="{9C14A175-EDA1-4070-80E8-ED2CA78BA047}"/>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7" name="">
            <a:extLst xmlns:a="http://schemas.openxmlformats.org/drawingml/2006/main">
              <a:ext uri="{FF2B5EF4-FFF2-40B4-BE49-F238E27FC236}">
                <a16:creationId xmlns:a16="http://schemas.microsoft.com/office/drawing/2014/main" id="{14BF6C4A-EF2B-4F2C-8F96-4C421A1DF8B6}"/>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15</a:t>
            </a:r>
          </a:p>
        </p:txBody>
      </p:sp>
    </p:spTree>
    <p:extLst>
      <p:ext uri="{BB962C8B-B14F-4D97-AF65-F5344CB8AC3E}">
        <p14:creationId xmlns:p14="http://schemas.microsoft.com/office/powerpoint/2010/main" val="972226276"/>
      </p:ext>
    </p:extLst>
  </p:cSld>
</p:sld>
</file>

<file path=ppt/slides/slide16.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5" name="">
            <a:extLst xmlns:a="http://schemas.openxmlformats.org/drawingml/2006/main">
              <a:ext uri="{FF2B5EF4-FFF2-40B4-BE49-F238E27FC236}">
                <a16:creationId xmlns:a16="http://schemas.microsoft.com/office/drawing/2014/main" id="{4667BE70-5FA5-4920-906E-5D990CD4D500}"/>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C012237D-D8DA-4A0D-A5BC-522388388174}"/>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16</a:t>
            </a:r>
          </a:p>
        </p:txBody>
      </p:sp>
      <p:sp>
        <p:nvSpPr>
          <p:cNvPr id="3" name="">
            <a:extLst xmlns:a="http://schemas.openxmlformats.org/drawingml/2006/main">
              <a:ext uri="{FF2B5EF4-FFF2-40B4-BE49-F238E27FC236}">
                <a16:creationId xmlns:a16="http://schemas.microsoft.com/office/drawing/2014/main" id="{6E4F7EC0-46E9-4AD2-B661-B03042AEAEBC}"/>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Case lab: the strong launch with a weak handoff</a:t>
            </a:r>
          </a:p>
        </p:txBody>
      </p:sp>
      <p:sp>
        <p:nvSpPr>
          <p:cNvPr id="4" name="">
            <a:extLst xmlns:a="http://schemas.openxmlformats.org/drawingml/2006/main">
              <a:ext uri="{FF2B5EF4-FFF2-40B4-BE49-F238E27FC236}">
                <a16:creationId xmlns:a16="http://schemas.microsoft.com/office/drawing/2014/main" id="{303C338A-01DF-4FCA-BA6D-F1BD73588DFB}"/>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 gifted team begins a regional initiative, but local leaders remain dependent and pastoral strain increases.</a:t>
            </a:r>
          </a:p>
        </p:txBody>
      </p:sp>
      <p:sp>
        <p:nvSpPr>
          <p:cNvPr id="5" name="">
            <a:extLst xmlns:a="http://schemas.openxmlformats.org/drawingml/2006/main">
              <a:ext uri="{FF2B5EF4-FFF2-40B4-BE49-F238E27FC236}">
                <a16:creationId xmlns:a16="http://schemas.microsoft.com/office/drawing/2014/main" id="{9C729A23-4746-4ED6-8817-01CB946EEDE0}"/>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62F83235-3F53-44C6-B3D1-1E903BFEB53F}"/>
              </a:ext>
            </a:extLst>
          </p:cNvPr>
          <p:cNvSpPr>
            <a:spLocks xmlns:a="http://schemas.openxmlformats.org/drawingml/2006/main" noGrp="1"/>
          </p:cNvSpPr>
          <p:nvPr/>
        </p:nvSpPr>
        <p:spPr>
          <a:xfrm xmlns:a="http://schemas.openxmlformats.org/drawingml/2006/main">
            <a:off x="685800" y="1524000"/>
            <a:ext cx="10820400" cy="895350"/>
          </a:xfrm>
          <a:prstGeom xmlns:a="http://schemas.openxmlformats.org/drawingml/2006/main" prst="roundRect">
            <a:avLst>
              <a:gd name="adj" fmla="val 12766"/>
            </a:avLst>
          </a:prstGeom>
          <a:solidFill xmlns:a="http://schemas.openxmlformats.org/drawingml/2006/main">
            <a:srgbClr val="F5E5E8"/>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AE57BC44-0520-42CB-A6FD-42469A2EE623}"/>
              </a:ext>
            </a:extLst>
          </p:cNvPr>
          <p:cNvSpPr>
            <a:spLocks xmlns:a="http://schemas.openxmlformats.org/drawingml/2006/main" noGrp="1"/>
          </p:cNvSpPr>
          <p:nvPr/>
        </p:nvSpPr>
        <p:spPr>
          <a:xfrm xmlns:a="http://schemas.openxmlformats.org/drawingml/2006/main">
            <a:off x="990600" y="1743075"/>
            <a:ext cx="10210800" cy="495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75" b="0" i="0">
                <a:solidFill>
                  <a:srgbClr val="5F0E1A"/>
                </a:solidFill>
              </a:defRPr>
            </a:pPr>
            <a:r>
              <a:rPr sz="1575" b="0" i="0">
                <a:solidFill>
                  <a:srgbClr val="5F0E1A"/>
                </a:solidFill>
              </a:rPr>
              <a:t>The launch drew people and resources. Six months later, decisions still return to the original team, local leaders feel underprepared, and care needs are accumulating.</a:t>
            </a:r>
          </a:p>
        </p:txBody>
      </p:sp>
      <p:sp>
        <p:nvSpPr>
          <p:cNvPr id="8" name="">
            <a:extLst xmlns:a="http://schemas.openxmlformats.org/drawingml/2006/main">
              <a:ext uri="{FF2B5EF4-FFF2-40B4-BE49-F238E27FC236}">
                <a16:creationId xmlns:a16="http://schemas.microsoft.com/office/drawing/2014/main" id="{CE275E32-185A-432E-B72E-5A253900CB3F}"/>
              </a:ext>
            </a:extLst>
          </p:cNvPr>
          <p:cNvSpPr>
            <a:spLocks xmlns:a="http://schemas.openxmlformats.org/drawingml/2006/main" noGrp="1"/>
          </p:cNvSpPr>
          <p:nvPr/>
        </p:nvSpPr>
        <p:spPr>
          <a:xfrm xmlns:a="http://schemas.openxmlformats.org/drawingml/2006/main">
            <a:off x="685800" y="2781300"/>
            <a:ext cx="1809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8F1223"/>
                </a:solidFill>
              </a:defRPr>
            </a:pPr>
            <a:r>
              <a:rPr sz="1350" b="1" i="0">
                <a:solidFill>
                  <a:srgbClr val="8F1223"/>
                </a:solidFill>
              </a:rPr>
              <a:t>APOSTOLIC</a:t>
            </a:r>
          </a:p>
        </p:txBody>
      </p:sp>
      <p:sp>
        <p:nvSpPr>
          <p:cNvPr id="9" name="">
            <a:extLst xmlns:a="http://schemas.openxmlformats.org/drawingml/2006/main">
              <a:ext uri="{FF2B5EF4-FFF2-40B4-BE49-F238E27FC236}">
                <a16:creationId xmlns:a16="http://schemas.microsoft.com/office/drawing/2014/main" id="{E5C15C00-1207-49AF-A774-672361D2613C}"/>
              </a:ext>
            </a:extLst>
          </p:cNvPr>
          <p:cNvSpPr>
            <a:spLocks xmlns:a="http://schemas.openxmlformats.org/drawingml/2006/main" noGrp="1"/>
          </p:cNvSpPr>
          <p:nvPr/>
        </p:nvSpPr>
        <p:spPr>
          <a:xfrm xmlns:a="http://schemas.openxmlformats.org/drawingml/2006/main">
            <a:off x="2705100" y="2781300"/>
            <a:ext cx="8191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343434"/>
                </a:solidFill>
              </a:defRPr>
            </a:pPr>
            <a:r>
              <a:rPr sz="1425" b="0" i="0">
                <a:solidFill>
                  <a:srgbClr val="343434"/>
                </a:solidFill>
              </a:rPr>
              <a:t>What foundations, authority, and leadership pathways must be clarified?</a:t>
            </a:r>
          </a:p>
        </p:txBody>
      </p:sp>
      <p:sp>
        <p:nvSpPr>
          <p:cNvPr id="10" name="">
            <a:extLst xmlns:a="http://schemas.openxmlformats.org/drawingml/2006/main">
              <a:ext uri="{FF2B5EF4-FFF2-40B4-BE49-F238E27FC236}">
                <a16:creationId xmlns:a16="http://schemas.microsoft.com/office/drawing/2014/main" id="{58A5C22D-158D-4E82-84C8-65003EA008DE}"/>
              </a:ext>
            </a:extLst>
          </p:cNvPr>
          <p:cNvSpPr>
            <a:spLocks xmlns:a="http://schemas.openxmlformats.org/drawingml/2006/main" noGrp="1"/>
          </p:cNvSpPr>
          <p:nvPr/>
        </p:nvSpPr>
        <p:spPr>
          <a:xfrm xmlns:a="http://schemas.openxmlformats.org/drawingml/2006/main">
            <a:off x="2705100" y="3219450"/>
            <a:ext cx="81915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1" name="">
            <a:extLst xmlns:a="http://schemas.openxmlformats.org/drawingml/2006/main">
              <a:ext uri="{FF2B5EF4-FFF2-40B4-BE49-F238E27FC236}">
                <a16:creationId xmlns:a16="http://schemas.microsoft.com/office/drawing/2014/main" id="{B1DF6E19-44E3-4685-9EEE-00DD7F0D0361}"/>
              </a:ext>
            </a:extLst>
          </p:cNvPr>
          <p:cNvSpPr>
            <a:spLocks xmlns:a="http://schemas.openxmlformats.org/drawingml/2006/main" noGrp="1"/>
          </p:cNvSpPr>
          <p:nvPr/>
        </p:nvSpPr>
        <p:spPr>
          <a:xfrm xmlns:a="http://schemas.openxmlformats.org/drawingml/2006/main">
            <a:off x="685800" y="3409950"/>
            <a:ext cx="1809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8F1223"/>
                </a:solidFill>
              </a:defRPr>
            </a:pPr>
            <a:r>
              <a:rPr sz="1350" b="1" i="0">
                <a:solidFill>
                  <a:srgbClr val="8F1223"/>
                </a:solidFill>
              </a:rPr>
              <a:t>PROPHETIC</a:t>
            </a:r>
          </a:p>
        </p:txBody>
      </p:sp>
      <p:sp>
        <p:nvSpPr>
          <p:cNvPr id="12" name="">
            <a:extLst xmlns:a="http://schemas.openxmlformats.org/drawingml/2006/main">
              <a:ext uri="{FF2B5EF4-FFF2-40B4-BE49-F238E27FC236}">
                <a16:creationId xmlns:a16="http://schemas.microsoft.com/office/drawing/2014/main" id="{C4890AEA-EB7C-4FA7-B9C4-A1E784A2C151}"/>
              </a:ext>
            </a:extLst>
          </p:cNvPr>
          <p:cNvSpPr>
            <a:spLocks xmlns:a="http://schemas.openxmlformats.org/drawingml/2006/main" noGrp="1"/>
          </p:cNvSpPr>
          <p:nvPr/>
        </p:nvSpPr>
        <p:spPr>
          <a:xfrm xmlns:a="http://schemas.openxmlformats.org/drawingml/2006/main">
            <a:off x="2705100" y="3409950"/>
            <a:ext cx="8191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343434"/>
                </a:solidFill>
              </a:defRPr>
            </a:pPr>
            <a:r>
              <a:rPr sz="1425" b="0" i="0">
                <a:solidFill>
                  <a:srgbClr val="343434"/>
                </a:solidFill>
              </a:rPr>
              <a:t>What is the Spirit emphasizing about pace, repentance, or timing?</a:t>
            </a:r>
          </a:p>
        </p:txBody>
      </p:sp>
      <p:sp>
        <p:nvSpPr>
          <p:cNvPr id="13" name="">
            <a:extLst xmlns:a="http://schemas.openxmlformats.org/drawingml/2006/main">
              <a:ext uri="{FF2B5EF4-FFF2-40B4-BE49-F238E27FC236}">
                <a16:creationId xmlns:a16="http://schemas.microsoft.com/office/drawing/2014/main" id="{1B94E8B7-E95B-44C0-B560-87A878DA9F8F}"/>
              </a:ext>
            </a:extLst>
          </p:cNvPr>
          <p:cNvSpPr>
            <a:spLocks xmlns:a="http://schemas.openxmlformats.org/drawingml/2006/main" noGrp="1"/>
          </p:cNvSpPr>
          <p:nvPr/>
        </p:nvSpPr>
        <p:spPr>
          <a:xfrm xmlns:a="http://schemas.openxmlformats.org/drawingml/2006/main">
            <a:off x="2705100" y="3848100"/>
            <a:ext cx="81915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535ABA18-7B25-41FE-B05D-E16BB0DE51EB}"/>
              </a:ext>
            </a:extLst>
          </p:cNvPr>
          <p:cNvSpPr>
            <a:spLocks xmlns:a="http://schemas.openxmlformats.org/drawingml/2006/main" noGrp="1"/>
          </p:cNvSpPr>
          <p:nvPr/>
        </p:nvSpPr>
        <p:spPr>
          <a:xfrm xmlns:a="http://schemas.openxmlformats.org/drawingml/2006/main">
            <a:off x="685800" y="4038600"/>
            <a:ext cx="1809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8F1223"/>
                </a:solidFill>
              </a:defRPr>
            </a:pPr>
            <a:r>
              <a:rPr sz="1350" b="1" i="0">
                <a:solidFill>
                  <a:srgbClr val="8F1223"/>
                </a:solidFill>
              </a:rPr>
              <a:t>EVANGELISTIC</a:t>
            </a:r>
          </a:p>
        </p:txBody>
      </p:sp>
      <p:sp>
        <p:nvSpPr>
          <p:cNvPr id="15" name="">
            <a:extLst xmlns:a="http://schemas.openxmlformats.org/drawingml/2006/main">
              <a:ext uri="{FF2B5EF4-FFF2-40B4-BE49-F238E27FC236}">
                <a16:creationId xmlns:a16="http://schemas.microsoft.com/office/drawing/2014/main" id="{4A773661-7205-4494-B434-04C1E00BE660}"/>
              </a:ext>
            </a:extLst>
          </p:cNvPr>
          <p:cNvSpPr>
            <a:spLocks xmlns:a="http://schemas.openxmlformats.org/drawingml/2006/main" noGrp="1"/>
          </p:cNvSpPr>
          <p:nvPr/>
        </p:nvSpPr>
        <p:spPr>
          <a:xfrm xmlns:a="http://schemas.openxmlformats.org/drawingml/2006/main">
            <a:off x="2705100" y="4038600"/>
            <a:ext cx="8191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343434"/>
                </a:solidFill>
              </a:defRPr>
            </a:pPr>
            <a:r>
              <a:rPr sz="1425" b="0" i="0">
                <a:solidFill>
                  <a:srgbClr val="343434"/>
                </a:solidFill>
              </a:rPr>
              <a:t>How will new responses move toward discipleship and community?</a:t>
            </a:r>
          </a:p>
        </p:txBody>
      </p:sp>
      <p:sp>
        <p:nvSpPr>
          <p:cNvPr id="16" name="">
            <a:extLst xmlns:a="http://schemas.openxmlformats.org/drawingml/2006/main">
              <a:ext uri="{FF2B5EF4-FFF2-40B4-BE49-F238E27FC236}">
                <a16:creationId xmlns:a16="http://schemas.microsoft.com/office/drawing/2014/main" id="{D0A4204A-175A-4E6A-8584-DCA144FEE0EC}"/>
              </a:ext>
            </a:extLst>
          </p:cNvPr>
          <p:cNvSpPr>
            <a:spLocks xmlns:a="http://schemas.openxmlformats.org/drawingml/2006/main" noGrp="1"/>
          </p:cNvSpPr>
          <p:nvPr/>
        </p:nvSpPr>
        <p:spPr>
          <a:xfrm xmlns:a="http://schemas.openxmlformats.org/drawingml/2006/main">
            <a:off x="2705100" y="4476750"/>
            <a:ext cx="81915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7" name="">
            <a:extLst xmlns:a="http://schemas.openxmlformats.org/drawingml/2006/main">
              <a:ext uri="{FF2B5EF4-FFF2-40B4-BE49-F238E27FC236}">
                <a16:creationId xmlns:a16="http://schemas.microsoft.com/office/drawing/2014/main" id="{BDB65621-15E5-40BA-811D-EC78A65FA5FD}"/>
              </a:ext>
            </a:extLst>
          </p:cNvPr>
          <p:cNvSpPr>
            <a:spLocks xmlns:a="http://schemas.openxmlformats.org/drawingml/2006/main" noGrp="1"/>
          </p:cNvSpPr>
          <p:nvPr/>
        </p:nvSpPr>
        <p:spPr>
          <a:xfrm xmlns:a="http://schemas.openxmlformats.org/drawingml/2006/main">
            <a:off x="685800" y="4667250"/>
            <a:ext cx="1809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8F1223"/>
                </a:solidFill>
              </a:defRPr>
            </a:pPr>
            <a:r>
              <a:rPr sz="1350" b="1" i="0">
                <a:solidFill>
                  <a:srgbClr val="8F1223"/>
                </a:solidFill>
              </a:rPr>
              <a:t>PASTORAL</a:t>
            </a:r>
          </a:p>
        </p:txBody>
      </p:sp>
      <p:sp>
        <p:nvSpPr>
          <p:cNvPr id="18" name="">
            <a:extLst xmlns:a="http://schemas.openxmlformats.org/drawingml/2006/main">
              <a:ext uri="{FF2B5EF4-FFF2-40B4-BE49-F238E27FC236}">
                <a16:creationId xmlns:a16="http://schemas.microsoft.com/office/drawing/2014/main" id="{27586A5B-6D3C-4AC5-A79A-A7599C22D684}"/>
              </a:ext>
            </a:extLst>
          </p:cNvPr>
          <p:cNvSpPr>
            <a:spLocks xmlns:a="http://schemas.openxmlformats.org/drawingml/2006/main" noGrp="1"/>
          </p:cNvSpPr>
          <p:nvPr/>
        </p:nvSpPr>
        <p:spPr>
          <a:xfrm xmlns:a="http://schemas.openxmlformats.org/drawingml/2006/main">
            <a:off x="2705100" y="4667250"/>
            <a:ext cx="8191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343434"/>
                </a:solidFill>
              </a:defRPr>
            </a:pPr>
            <a:r>
              <a:rPr sz="1425" b="0" i="0">
                <a:solidFill>
                  <a:srgbClr val="343434"/>
                </a:solidFill>
              </a:rPr>
              <a:t>Where are people carrying strain, and what care structure is required?</a:t>
            </a:r>
          </a:p>
        </p:txBody>
      </p:sp>
      <p:sp>
        <p:nvSpPr>
          <p:cNvPr id="19" name="">
            <a:extLst xmlns:a="http://schemas.openxmlformats.org/drawingml/2006/main">
              <a:ext uri="{FF2B5EF4-FFF2-40B4-BE49-F238E27FC236}">
                <a16:creationId xmlns:a16="http://schemas.microsoft.com/office/drawing/2014/main" id="{979D68C2-E7AE-4AD3-AA9A-355D86F52AF5}"/>
              </a:ext>
            </a:extLst>
          </p:cNvPr>
          <p:cNvSpPr>
            <a:spLocks xmlns:a="http://schemas.openxmlformats.org/drawingml/2006/main" noGrp="1"/>
          </p:cNvSpPr>
          <p:nvPr/>
        </p:nvSpPr>
        <p:spPr>
          <a:xfrm xmlns:a="http://schemas.openxmlformats.org/drawingml/2006/main">
            <a:off x="2705100" y="5105400"/>
            <a:ext cx="81915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0" name="">
            <a:extLst xmlns:a="http://schemas.openxmlformats.org/drawingml/2006/main">
              <a:ext uri="{FF2B5EF4-FFF2-40B4-BE49-F238E27FC236}">
                <a16:creationId xmlns:a16="http://schemas.microsoft.com/office/drawing/2014/main" id="{F264F22C-F9D0-47A6-9033-E4848FE18970}"/>
              </a:ext>
            </a:extLst>
          </p:cNvPr>
          <p:cNvSpPr>
            <a:spLocks xmlns:a="http://schemas.openxmlformats.org/drawingml/2006/main" noGrp="1"/>
          </p:cNvSpPr>
          <p:nvPr/>
        </p:nvSpPr>
        <p:spPr>
          <a:xfrm xmlns:a="http://schemas.openxmlformats.org/drawingml/2006/main">
            <a:off x="685800" y="5295900"/>
            <a:ext cx="1809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8F1223"/>
                </a:solidFill>
              </a:defRPr>
            </a:pPr>
            <a:r>
              <a:rPr sz="1350" b="1" i="0">
                <a:solidFill>
                  <a:srgbClr val="8F1223"/>
                </a:solidFill>
              </a:rPr>
              <a:t>TEACHING</a:t>
            </a:r>
          </a:p>
        </p:txBody>
      </p:sp>
      <p:sp>
        <p:nvSpPr>
          <p:cNvPr id="21" name="">
            <a:extLst xmlns:a="http://schemas.openxmlformats.org/drawingml/2006/main">
              <a:ext uri="{FF2B5EF4-FFF2-40B4-BE49-F238E27FC236}">
                <a16:creationId xmlns:a16="http://schemas.microsoft.com/office/drawing/2014/main" id="{E4373341-C8A5-440C-B91C-43FD59B9821B}"/>
              </a:ext>
            </a:extLst>
          </p:cNvPr>
          <p:cNvSpPr>
            <a:spLocks xmlns:a="http://schemas.openxmlformats.org/drawingml/2006/main" noGrp="1"/>
          </p:cNvSpPr>
          <p:nvPr/>
        </p:nvSpPr>
        <p:spPr>
          <a:xfrm xmlns:a="http://schemas.openxmlformats.org/drawingml/2006/main">
            <a:off x="2705100" y="5295900"/>
            <a:ext cx="8191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0" i="0">
                <a:solidFill>
                  <a:srgbClr val="343434"/>
                </a:solidFill>
              </a:defRPr>
            </a:pPr>
            <a:r>
              <a:rPr sz="1425" b="0" i="0">
                <a:solidFill>
                  <a:srgbClr val="343434"/>
                </a:solidFill>
              </a:rPr>
              <a:t>What must local leaders understand and practice before handoff?</a:t>
            </a:r>
          </a:p>
        </p:txBody>
      </p:sp>
      <p:sp>
        <p:nvSpPr>
          <p:cNvPr id="22" name="">
            <a:extLst xmlns:a="http://schemas.openxmlformats.org/drawingml/2006/main">
              <a:ext uri="{FF2B5EF4-FFF2-40B4-BE49-F238E27FC236}">
                <a16:creationId xmlns:a16="http://schemas.microsoft.com/office/drawing/2014/main" id="{6F2E1921-A90E-493F-A2A7-9177E01AECC8}"/>
              </a:ext>
            </a:extLst>
          </p:cNvPr>
          <p:cNvSpPr>
            <a:spLocks xmlns:a="http://schemas.openxmlformats.org/drawingml/2006/main" noGrp="1"/>
          </p:cNvSpPr>
          <p:nvPr/>
        </p:nvSpPr>
        <p:spPr>
          <a:xfrm xmlns:a="http://schemas.openxmlformats.org/drawingml/2006/main">
            <a:off x="2705100" y="5734050"/>
            <a:ext cx="81915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3" name="">
            <a:extLst xmlns:a="http://schemas.openxmlformats.org/drawingml/2006/main">
              <a:ext uri="{FF2B5EF4-FFF2-40B4-BE49-F238E27FC236}">
                <a16:creationId xmlns:a16="http://schemas.microsoft.com/office/drawing/2014/main" id="{D44980D5-3ABB-42F9-B6C4-EAFE44C34C12}"/>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4" name="">
            <a:extLst xmlns:a="http://schemas.openxmlformats.org/drawingml/2006/main">
              <a:ext uri="{FF2B5EF4-FFF2-40B4-BE49-F238E27FC236}">
                <a16:creationId xmlns:a16="http://schemas.microsoft.com/office/drawing/2014/main" id="{AB81B6EA-34A4-46E1-A542-C4D67394A09C}"/>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16</a:t>
            </a:r>
          </a:p>
        </p:txBody>
      </p:sp>
    </p:spTree>
    <p:extLst>
      <p:ext uri="{BB962C8B-B14F-4D97-AF65-F5344CB8AC3E}">
        <p14:creationId xmlns:p14="http://schemas.microsoft.com/office/powerpoint/2010/main" val="16705921"/>
      </p:ext>
    </p:extLst>
  </p:cSld>
</p:sld>
</file>

<file path=ppt/slides/slide17.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78342F13-973D-472A-A999-A77A5B64E4F9}"/>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8852D720-4A3C-43FF-BE50-FB8029A3EC99}"/>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17</a:t>
            </a:r>
          </a:p>
        </p:txBody>
      </p:sp>
      <p:sp>
        <p:nvSpPr>
          <p:cNvPr id="3" name="">
            <a:extLst xmlns:a="http://schemas.openxmlformats.org/drawingml/2006/main">
              <a:ext uri="{FF2B5EF4-FFF2-40B4-BE49-F238E27FC236}">
                <a16:creationId xmlns:a16="http://schemas.microsoft.com/office/drawing/2014/main" id="{F8BD97F7-FCC5-482E-86CA-959415167C89}"/>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A ninety-day plan turns insight into practice</a:t>
            </a:r>
          </a:p>
        </p:txBody>
      </p:sp>
      <p:sp>
        <p:nvSpPr>
          <p:cNvPr id="4" name="">
            <a:extLst xmlns:a="http://schemas.openxmlformats.org/drawingml/2006/main">
              <a:ext uri="{FF2B5EF4-FFF2-40B4-BE49-F238E27FC236}">
                <a16:creationId xmlns:a16="http://schemas.microsoft.com/office/drawing/2014/main" id="{C0196356-12D2-42FA-A49B-45A8887C4A08}"/>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Discernment deepens when a clear contribution is tested through accountable service and review.</a:t>
            </a:r>
          </a:p>
        </p:txBody>
      </p:sp>
      <p:sp>
        <p:nvSpPr>
          <p:cNvPr id="5" name="">
            <a:extLst xmlns:a="http://schemas.openxmlformats.org/drawingml/2006/main">
              <a:ext uri="{FF2B5EF4-FFF2-40B4-BE49-F238E27FC236}">
                <a16:creationId xmlns:a16="http://schemas.microsoft.com/office/drawing/2014/main" id="{0FEC5248-4FC4-4BDB-B861-D91CC166E75A}"/>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993FE945-8A78-4D25-B694-5B1624363F1B}"/>
              </a:ext>
            </a:extLst>
          </p:cNvPr>
          <p:cNvSpPr>
            <a:spLocks xmlns:a="http://schemas.openxmlformats.org/drawingml/2006/main" noGrp="1"/>
          </p:cNvSpPr>
          <p:nvPr/>
        </p:nvSpPr>
        <p:spPr>
          <a:xfrm xmlns:a="http://schemas.openxmlformats.org/drawingml/2006/main">
            <a:off x="685800" y="1600200"/>
            <a:ext cx="31242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350" b="1" i="0">
                <a:solidFill>
                  <a:srgbClr val="C9A34A"/>
                </a:solidFill>
              </a:defRPr>
            </a:pPr>
            <a:r>
              <a:rPr sz="1350" b="1" i="0">
                <a:solidFill>
                  <a:srgbClr val="C9A34A"/>
                </a:solidFill>
              </a:rPr>
              <a:t>DAYS 1–30</a:t>
            </a:r>
          </a:p>
        </p:txBody>
      </p:sp>
      <p:sp>
        <p:nvSpPr>
          <p:cNvPr id="7" name="">
            <a:extLst xmlns:a="http://schemas.openxmlformats.org/drawingml/2006/main">
              <a:ext uri="{FF2B5EF4-FFF2-40B4-BE49-F238E27FC236}">
                <a16:creationId xmlns:a16="http://schemas.microsoft.com/office/drawing/2014/main" id="{1E9B75A6-E650-4C6D-B304-50130E2E11A4}"/>
              </a:ext>
            </a:extLst>
          </p:cNvPr>
          <p:cNvSpPr>
            <a:spLocks xmlns:a="http://schemas.openxmlformats.org/drawingml/2006/main" noGrp="1"/>
          </p:cNvSpPr>
          <p:nvPr/>
        </p:nvSpPr>
        <p:spPr>
          <a:xfrm xmlns:a="http://schemas.openxmlformats.org/drawingml/2006/main">
            <a:off x="685800" y="2057400"/>
            <a:ext cx="3124200" cy="990600"/>
          </a:xfrm>
          <a:prstGeom xmlns:a="http://schemas.openxmlformats.org/drawingml/2006/main" prst="roundRect">
            <a:avLst>
              <a:gd name="adj" fmla="val 11538"/>
            </a:avLst>
          </a:prstGeom>
          <a:solidFill xmlns:a="http://schemas.openxmlformats.org/drawingml/2006/main">
            <a:srgbClr val="5F0E1A"/>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C9FE4909-F6BE-4E01-B32A-EFF9D5EC3DF8}"/>
              </a:ext>
            </a:extLst>
          </p:cNvPr>
          <p:cNvSpPr>
            <a:spLocks xmlns:a="http://schemas.openxmlformats.org/drawingml/2006/main" noGrp="1"/>
          </p:cNvSpPr>
          <p:nvPr/>
        </p:nvSpPr>
        <p:spPr>
          <a:xfrm xmlns:a="http://schemas.openxmlformats.org/drawingml/2006/main">
            <a:off x="876300" y="2343150"/>
            <a:ext cx="2743200" cy="438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800" b="1" i="0">
                <a:solidFill>
                  <a:srgbClr val="FFFFFF"/>
                </a:solidFill>
              </a:defRPr>
            </a:pPr>
            <a:r>
              <a:rPr sz="1800" b="1" i="0">
                <a:solidFill>
                  <a:srgbClr val="FFFFFF"/>
                </a:solidFill>
              </a:rPr>
              <a:t>OBSERVE + PREPARE</a:t>
            </a:r>
          </a:p>
        </p:txBody>
      </p:sp>
      <p:sp>
        <p:nvSpPr>
          <p:cNvPr id="9" name="">
            <a:extLst xmlns:a="http://schemas.openxmlformats.org/drawingml/2006/main">
              <a:ext uri="{FF2B5EF4-FFF2-40B4-BE49-F238E27FC236}">
                <a16:creationId xmlns:a16="http://schemas.microsoft.com/office/drawing/2014/main" id="{99A606CA-31B1-44AA-9365-C87F5300B8E2}"/>
              </a:ext>
            </a:extLst>
          </p:cNvPr>
          <p:cNvSpPr>
            <a:spLocks xmlns:a="http://schemas.openxmlformats.org/drawingml/2006/main" noGrp="1"/>
          </p:cNvSpPr>
          <p:nvPr/>
        </p:nvSpPr>
        <p:spPr>
          <a:xfrm xmlns:a="http://schemas.openxmlformats.org/drawingml/2006/main">
            <a:off x="800100" y="3429000"/>
            <a:ext cx="289560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0" i="0">
                <a:solidFill>
                  <a:srgbClr val="343434"/>
                </a:solidFill>
              </a:defRPr>
            </a:pPr>
            <a:r>
              <a:rPr sz="1500" b="0" i="0">
                <a:solidFill>
                  <a:srgbClr val="343434"/>
                </a:solidFill>
              </a:rPr>
              <a:t>Name one contribution to test. Choose a supervisor, setting, safeguard, baseline, and evidence method.</a:t>
            </a:r>
          </a:p>
        </p:txBody>
      </p:sp>
      <p:sp>
        <p:nvSpPr>
          <p:cNvPr id="10" name="">
            <a:extLst xmlns:a="http://schemas.openxmlformats.org/drawingml/2006/main">
              <a:ext uri="{FF2B5EF4-FFF2-40B4-BE49-F238E27FC236}">
                <a16:creationId xmlns:a16="http://schemas.microsoft.com/office/drawing/2014/main" id="{C54493DA-1358-46E7-9840-4476E1D9707C}"/>
              </a:ext>
            </a:extLst>
          </p:cNvPr>
          <p:cNvSpPr>
            <a:spLocks xmlns:a="http://schemas.openxmlformats.org/drawingml/2006/main" noGrp="1"/>
          </p:cNvSpPr>
          <p:nvPr/>
        </p:nvSpPr>
        <p:spPr>
          <a:xfrm xmlns:a="http://schemas.openxmlformats.org/drawingml/2006/main">
            <a:off x="4324350" y="1600200"/>
            <a:ext cx="31242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350" b="1" i="0">
                <a:solidFill>
                  <a:srgbClr val="C9A34A"/>
                </a:solidFill>
              </a:defRPr>
            </a:pPr>
            <a:r>
              <a:rPr sz="1350" b="1" i="0">
                <a:solidFill>
                  <a:srgbClr val="C9A34A"/>
                </a:solidFill>
              </a:rPr>
              <a:t>DAYS 31–60</a:t>
            </a:r>
          </a:p>
        </p:txBody>
      </p:sp>
      <p:sp>
        <p:nvSpPr>
          <p:cNvPr id="11" name="">
            <a:extLst xmlns:a="http://schemas.openxmlformats.org/drawingml/2006/main">
              <a:ext uri="{FF2B5EF4-FFF2-40B4-BE49-F238E27FC236}">
                <a16:creationId xmlns:a16="http://schemas.microsoft.com/office/drawing/2014/main" id="{CA78C484-4472-4E2B-85CB-D18807C14317}"/>
              </a:ext>
            </a:extLst>
          </p:cNvPr>
          <p:cNvSpPr>
            <a:spLocks xmlns:a="http://schemas.openxmlformats.org/drawingml/2006/main" noGrp="1"/>
          </p:cNvSpPr>
          <p:nvPr/>
        </p:nvSpPr>
        <p:spPr>
          <a:xfrm xmlns:a="http://schemas.openxmlformats.org/drawingml/2006/main">
            <a:off x="4324350" y="2057400"/>
            <a:ext cx="3124200" cy="990600"/>
          </a:xfrm>
          <a:prstGeom xmlns:a="http://schemas.openxmlformats.org/drawingml/2006/main" prst="roundRect">
            <a:avLst>
              <a:gd name="adj" fmla="val 11538"/>
            </a:avLst>
          </a:prstGeom>
          <a:solidFill xmlns:a="http://schemas.openxmlformats.org/drawingml/2006/main">
            <a:srgbClr val="8F1223"/>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D6C29F84-142B-4362-9DB0-5064313EFA4E}"/>
              </a:ext>
            </a:extLst>
          </p:cNvPr>
          <p:cNvSpPr>
            <a:spLocks xmlns:a="http://schemas.openxmlformats.org/drawingml/2006/main" noGrp="1"/>
          </p:cNvSpPr>
          <p:nvPr/>
        </p:nvSpPr>
        <p:spPr>
          <a:xfrm xmlns:a="http://schemas.openxmlformats.org/drawingml/2006/main">
            <a:off x="4514850" y="2343150"/>
            <a:ext cx="2743200" cy="438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800" b="1" i="0">
                <a:solidFill>
                  <a:srgbClr val="FFFFFF"/>
                </a:solidFill>
              </a:defRPr>
            </a:pPr>
            <a:r>
              <a:rPr sz="1800" b="1" i="0">
                <a:solidFill>
                  <a:srgbClr val="FFFFFF"/>
                </a:solidFill>
              </a:rPr>
              <a:t>PRACTICE + RECEIVE FEEDBACK</a:t>
            </a:r>
          </a:p>
        </p:txBody>
      </p:sp>
      <p:sp>
        <p:nvSpPr>
          <p:cNvPr id="13" name="">
            <a:extLst xmlns:a="http://schemas.openxmlformats.org/drawingml/2006/main">
              <a:ext uri="{FF2B5EF4-FFF2-40B4-BE49-F238E27FC236}">
                <a16:creationId xmlns:a16="http://schemas.microsoft.com/office/drawing/2014/main" id="{65950733-7C2D-482B-AF9A-01746F847A2C}"/>
              </a:ext>
            </a:extLst>
          </p:cNvPr>
          <p:cNvSpPr>
            <a:spLocks xmlns:a="http://schemas.openxmlformats.org/drawingml/2006/main" noGrp="1"/>
          </p:cNvSpPr>
          <p:nvPr/>
        </p:nvSpPr>
        <p:spPr>
          <a:xfrm xmlns:a="http://schemas.openxmlformats.org/drawingml/2006/main">
            <a:off x="4438650" y="3429000"/>
            <a:ext cx="289560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0" i="0">
                <a:solidFill>
                  <a:srgbClr val="343434"/>
                </a:solidFill>
              </a:defRPr>
            </a:pPr>
            <a:r>
              <a:rPr sz="1500" b="0" i="0">
                <a:solidFill>
                  <a:srgbClr val="343434"/>
                </a:solidFill>
              </a:rPr>
              <a:t>Complete a defined assignment. Record actions, fruit, feedback, strain, and the contribution of partners.</a:t>
            </a:r>
          </a:p>
        </p:txBody>
      </p:sp>
      <p:sp>
        <p:nvSpPr>
          <p:cNvPr id="14" name="">
            <a:extLst xmlns:a="http://schemas.openxmlformats.org/drawingml/2006/main">
              <a:ext uri="{FF2B5EF4-FFF2-40B4-BE49-F238E27FC236}">
                <a16:creationId xmlns:a16="http://schemas.microsoft.com/office/drawing/2014/main" id="{E6DFDE9F-E509-4092-BC43-B244CBC94551}"/>
              </a:ext>
            </a:extLst>
          </p:cNvPr>
          <p:cNvSpPr>
            <a:spLocks xmlns:a="http://schemas.openxmlformats.org/drawingml/2006/main" noGrp="1"/>
          </p:cNvSpPr>
          <p:nvPr/>
        </p:nvSpPr>
        <p:spPr>
          <a:xfrm xmlns:a="http://schemas.openxmlformats.org/drawingml/2006/main">
            <a:off x="7962900" y="1600200"/>
            <a:ext cx="31242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350" b="1" i="0">
                <a:solidFill>
                  <a:srgbClr val="C9A34A"/>
                </a:solidFill>
              </a:defRPr>
            </a:pPr>
            <a:r>
              <a:rPr sz="1350" b="1" i="0">
                <a:solidFill>
                  <a:srgbClr val="C9A34A"/>
                </a:solidFill>
              </a:rPr>
              <a:t>DAYS 61–90</a:t>
            </a:r>
          </a:p>
        </p:txBody>
      </p:sp>
      <p:sp>
        <p:nvSpPr>
          <p:cNvPr id="15" name="">
            <a:extLst xmlns:a="http://schemas.openxmlformats.org/drawingml/2006/main">
              <a:ext uri="{FF2B5EF4-FFF2-40B4-BE49-F238E27FC236}">
                <a16:creationId xmlns:a16="http://schemas.microsoft.com/office/drawing/2014/main" id="{4AF895DF-2437-460F-859B-B5DB8729EF3D}"/>
              </a:ext>
            </a:extLst>
          </p:cNvPr>
          <p:cNvSpPr>
            <a:spLocks xmlns:a="http://schemas.openxmlformats.org/drawingml/2006/main" noGrp="1"/>
          </p:cNvSpPr>
          <p:nvPr/>
        </p:nvSpPr>
        <p:spPr>
          <a:xfrm xmlns:a="http://schemas.openxmlformats.org/drawingml/2006/main">
            <a:off x="7962900" y="2057400"/>
            <a:ext cx="3124200" cy="990600"/>
          </a:xfrm>
          <a:prstGeom xmlns:a="http://schemas.openxmlformats.org/drawingml/2006/main" prst="roundRect">
            <a:avLst>
              <a:gd name="adj" fmla="val 11538"/>
            </a:avLst>
          </a:prstGeom>
          <a:solidFill xmlns:a="http://schemas.openxmlformats.org/drawingml/2006/main">
            <a:srgbClr val="5F0E1A"/>
          </a:solidFill>
          <a:ln xmlns:a="http://schemas.openxmlformats.org/drawingml/2006/main" w="0">
            <a:noFill/>
            <a:prstDash val="solid"/>
          </a:ln>
        </p:spPr>
      </p:sp>
      <p:sp>
        <p:nvSpPr>
          <p:cNvPr id="16" name="">
            <a:extLst xmlns:a="http://schemas.openxmlformats.org/drawingml/2006/main">
              <a:ext uri="{FF2B5EF4-FFF2-40B4-BE49-F238E27FC236}">
                <a16:creationId xmlns:a16="http://schemas.microsoft.com/office/drawing/2014/main" id="{926F90BE-3FCB-4AEB-A585-EA4B9ACAA845}"/>
              </a:ext>
            </a:extLst>
          </p:cNvPr>
          <p:cNvSpPr>
            <a:spLocks xmlns:a="http://schemas.openxmlformats.org/drawingml/2006/main" noGrp="1"/>
          </p:cNvSpPr>
          <p:nvPr/>
        </p:nvSpPr>
        <p:spPr>
          <a:xfrm xmlns:a="http://schemas.openxmlformats.org/drawingml/2006/main">
            <a:off x="8153400" y="2343150"/>
            <a:ext cx="2743200" cy="438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800" b="1" i="0">
                <a:solidFill>
                  <a:srgbClr val="FFFFFF"/>
                </a:solidFill>
              </a:defRPr>
            </a:pPr>
            <a:r>
              <a:rPr sz="1800" b="1" i="0">
                <a:solidFill>
                  <a:srgbClr val="FFFFFF"/>
                </a:solidFill>
              </a:rPr>
              <a:t>REFINE + REVIEW</a:t>
            </a:r>
          </a:p>
        </p:txBody>
      </p:sp>
      <p:sp>
        <p:nvSpPr>
          <p:cNvPr id="17" name="">
            <a:extLst xmlns:a="http://schemas.openxmlformats.org/drawingml/2006/main">
              <a:ext uri="{FF2B5EF4-FFF2-40B4-BE49-F238E27FC236}">
                <a16:creationId xmlns:a16="http://schemas.microsoft.com/office/drawing/2014/main" id="{4549FB2A-7F5D-43B0-87F4-D5F9B6FBFD77}"/>
              </a:ext>
            </a:extLst>
          </p:cNvPr>
          <p:cNvSpPr>
            <a:spLocks xmlns:a="http://schemas.openxmlformats.org/drawingml/2006/main" noGrp="1"/>
          </p:cNvSpPr>
          <p:nvPr/>
        </p:nvSpPr>
        <p:spPr>
          <a:xfrm xmlns:a="http://schemas.openxmlformats.org/drawingml/2006/main">
            <a:off x="8077200" y="3429000"/>
            <a:ext cx="2895600" cy="1466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00" b="0" i="0">
                <a:solidFill>
                  <a:srgbClr val="343434"/>
                </a:solidFill>
              </a:defRPr>
            </a:pPr>
            <a:r>
              <a:rPr sz="1500" b="0" i="0">
                <a:solidFill>
                  <a:srgbClr val="343434"/>
                </a:solidFill>
              </a:rPr>
              <a:t>Repeat with adjustment. Review evidence, character, doctrine, sustainability, and the next responsible step.</a:t>
            </a:r>
          </a:p>
        </p:txBody>
      </p:sp>
      <p:sp>
        <p:nvSpPr>
          <p:cNvPr id="18" name="">
            <a:extLst xmlns:a="http://schemas.openxmlformats.org/drawingml/2006/main">
              <a:ext uri="{FF2B5EF4-FFF2-40B4-BE49-F238E27FC236}">
                <a16:creationId xmlns:a16="http://schemas.microsoft.com/office/drawing/2014/main" id="{2AC48E92-F1E1-4DFD-A558-01D50983441F}"/>
              </a:ext>
            </a:extLst>
          </p:cNvPr>
          <p:cNvSpPr>
            <a:spLocks xmlns:a="http://schemas.openxmlformats.org/drawingml/2006/main" noGrp="1"/>
          </p:cNvSpPr>
          <p:nvPr/>
        </p:nvSpPr>
        <p:spPr>
          <a:xfrm xmlns:a="http://schemas.openxmlformats.org/drawingml/2006/main">
            <a:off x="685800" y="5219700"/>
            <a:ext cx="10820400" cy="781050"/>
          </a:xfrm>
          <a:prstGeom xmlns:a="http://schemas.openxmlformats.org/drawingml/2006/main" prst="roundRect">
            <a:avLst>
              <a:gd name="adj" fmla="val 14634"/>
            </a:avLst>
          </a:prstGeom>
          <a:solidFill xmlns:a="http://schemas.openxmlformats.org/drawingml/2006/main">
            <a:srgbClr val="F4ECD8"/>
          </a:solidFill>
          <a:ln xmlns:a="http://schemas.openxmlformats.org/drawingml/2006/main" w="0">
            <a:noFill/>
            <a:prstDash val="solid"/>
          </a:ln>
        </p:spPr>
      </p:sp>
      <p:sp>
        <p:nvSpPr>
          <p:cNvPr id="19" name="">
            <a:extLst xmlns:a="http://schemas.openxmlformats.org/drawingml/2006/main">
              <a:ext uri="{FF2B5EF4-FFF2-40B4-BE49-F238E27FC236}">
                <a16:creationId xmlns:a16="http://schemas.microsoft.com/office/drawing/2014/main" id="{706EAE54-9D31-484F-BFDA-1EF682FBBDB1}"/>
              </a:ext>
            </a:extLst>
          </p:cNvPr>
          <p:cNvSpPr>
            <a:spLocks xmlns:a="http://schemas.openxmlformats.org/drawingml/2006/main" noGrp="1"/>
          </p:cNvSpPr>
          <p:nvPr/>
        </p:nvSpPr>
        <p:spPr>
          <a:xfrm xmlns:a="http://schemas.openxmlformats.org/drawingml/2006/main">
            <a:off x="1028700" y="5429250"/>
            <a:ext cx="1013460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950" b="1" i="0">
                <a:solidFill>
                  <a:srgbClr val="5F0E1A"/>
                </a:solidFill>
              </a:defRPr>
            </a:pPr>
            <a:r>
              <a:rPr sz="1950" b="1" i="0">
                <a:solidFill>
                  <a:srgbClr val="5F0E1A"/>
                </a:solidFill>
              </a:rPr>
              <a:t>A strong next step is specific, supervised, observable, time-bound, and reviewed in community.</a:t>
            </a:r>
          </a:p>
        </p:txBody>
      </p:sp>
      <p:sp>
        <p:nvSpPr>
          <p:cNvPr id="20" name="">
            <a:extLst xmlns:a="http://schemas.openxmlformats.org/drawingml/2006/main">
              <a:ext uri="{FF2B5EF4-FFF2-40B4-BE49-F238E27FC236}">
                <a16:creationId xmlns:a16="http://schemas.microsoft.com/office/drawing/2014/main" id="{EA9F5609-4984-4506-AB91-90E120875DF3}"/>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1" name="">
            <a:extLst xmlns:a="http://schemas.openxmlformats.org/drawingml/2006/main">
              <a:ext uri="{FF2B5EF4-FFF2-40B4-BE49-F238E27FC236}">
                <a16:creationId xmlns:a16="http://schemas.microsoft.com/office/drawing/2014/main" id="{34C2003C-6FD5-4297-A57B-DCF3785AE15A}"/>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17</a:t>
            </a:r>
          </a:p>
        </p:txBody>
      </p:sp>
    </p:spTree>
    <p:extLst>
      <p:ext uri="{BB962C8B-B14F-4D97-AF65-F5344CB8AC3E}">
        <p14:creationId xmlns:p14="http://schemas.microsoft.com/office/powerpoint/2010/main" val="2091242329"/>
      </p:ext>
    </p:extLst>
  </p:cSld>
</p:sld>
</file>

<file path=ppt/slides/slide18.xml><?xml version="1.0" encoding="utf-8"?>
<p:sld xmlns:p="http://schemas.openxmlformats.org/presentationml/2006/main">
  <p:cSld>
    <p:bg>
      <p:bgPr>
        <a:solidFill xmlns:a="http://schemas.openxmlformats.org/drawingml/2006/main">
          <a:srgbClr val="5F0E1A"/>
        </a:solidFill>
      </p:bgPr>
    </p:bg>
    <p:spTree>
      <p:nvGrpSpPr>
        <p:cNvPr id="1" name=""/>
        <p:cNvGrpSpPr/>
        <p:nvPr/>
      </p:nvGrpSpPr>
      <p:grpSpPr>
        <a:xfrm xmlns:a="http://schemas.openxmlformats.org/drawingml/2006/main"/>
      </p:grpSpPr>
      <p:sp>
        <p:nvSpPr>
          <p:cNvPr id="17" name="">
            <a:extLst xmlns:a="http://schemas.openxmlformats.org/drawingml/2006/main">
              <a:ext uri="{FF2B5EF4-FFF2-40B4-BE49-F238E27FC236}">
                <a16:creationId xmlns:a16="http://schemas.microsoft.com/office/drawing/2014/main" id="{7C315FA1-ED27-4337-863D-F689AB853EA5}"/>
              </a:ext>
            </a:extLst>
          </p:cNvPr>
          <p:cNvSpPr>
            <a:spLocks xmlns:a="http://schemas.openxmlformats.org/drawingml/2006/main" noGrp="1"/>
          </p:cNvSpPr>
          <p:nvPr/>
        </p:nvSpPr>
        <p:spPr>
          <a:xfrm xmlns:a="http://schemas.openxmlformats.org/drawingml/2006/main">
            <a:off x="685800" y="704850"/>
            <a:ext cx="1276350" cy="5715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E1C2221A-13D1-423D-9AED-1BC4CBFC7C56}"/>
              </a:ext>
            </a:extLst>
          </p:cNvPr>
          <p:cNvSpPr>
            <a:spLocks xmlns:a="http://schemas.openxmlformats.org/drawingml/2006/main" noGrp="1"/>
          </p:cNvSpPr>
          <p:nvPr/>
        </p:nvSpPr>
        <p:spPr>
          <a:xfrm xmlns:a="http://schemas.openxmlformats.org/drawingml/2006/main">
            <a:off x="685800" y="1123950"/>
            <a:ext cx="105727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1" i="0">
                <a:solidFill>
                  <a:srgbClr val="C9A34A"/>
                </a:solidFill>
              </a:defRPr>
            </a:pPr>
            <a:r>
              <a:rPr sz="1350" b="1" i="0">
                <a:solidFill>
                  <a:srgbClr val="C9A34A"/>
                </a:solidFill>
              </a:rPr>
              <a:t>THE FIVEFOLD GIFT REACHES ITS PURPOSE</a:t>
            </a:r>
          </a:p>
        </p:txBody>
      </p:sp>
      <p:sp>
        <p:nvSpPr>
          <p:cNvPr id="3" name="">
            <a:extLst xmlns:a="http://schemas.openxmlformats.org/drawingml/2006/main">
              <a:ext uri="{FF2B5EF4-FFF2-40B4-BE49-F238E27FC236}">
                <a16:creationId xmlns:a16="http://schemas.microsoft.com/office/drawing/2014/main" id="{E765D205-F692-4C86-A722-E08669196331}"/>
              </a:ext>
            </a:extLst>
          </p:cNvPr>
          <p:cNvSpPr>
            <a:spLocks xmlns:a="http://schemas.openxmlformats.org/drawingml/2006/main" noGrp="1"/>
          </p:cNvSpPr>
          <p:nvPr/>
        </p:nvSpPr>
        <p:spPr>
          <a:xfrm xmlns:a="http://schemas.openxmlformats.org/drawingml/2006/main">
            <a:off x="685800" y="1771650"/>
            <a:ext cx="8191500" cy="1257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900" b="1" i="0">
                <a:solidFill>
                  <a:srgbClr val="FFFFFF"/>
                </a:solidFill>
              </a:defRPr>
            </a:pPr>
            <a:r>
              <a:rPr sz="3900" b="1" i="0">
                <a:solidFill>
                  <a:srgbClr val="FFFFFF"/>
                </a:solidFill>
              </a:rPr>
              <a:t>when every part contributes</a:t>
            </a:r>
          </a:p>
          <a:p xmlns:a="http://schemas.openxmlformats.org/drawingml/2006/main">
            <a:pPr algn="l">
              <a:buNone/>
              <a:defRPr sz="3900" b="1" i="0">
                <a:solidFill>
                  <a:srgbClr val="FFFFFF"/>
                </a:solidFill>
              </a:defRPr>
            </a:pPr>
            <a:r>
              <a:rPr sz="3900" b="1" i="0">
                <a:solidFill>
                  <a:srgbClr val="FFFFFF"/>
                </a:solidFill>
              </a:rPr>
              <a:t>in truth and love</a:t>
            </a:r>
          </a:p>
        </p:txBody>
      </p:sp>
      <p:sp>
        <p:nvSpPr>
          <p:cNvPr id="4" name="">
            <a:extLst xmlns:a="http://schemas.openxmlformats.org/drawingml/2006/main">
              <a:ext uri="{FF2B5EF4-FFF2-40B4-BE49-F238E27FC236}">
                <a16:creationId xmlns:a16="http://schemas.microsoft.com/office/drawing/2014/main" id="{A03A988A-75D7-47A5-B4A6-8D4E4BD401AD}"/>
              </a:ext>
            </a:extLst>
          </p:cNvPr>
          <p:cNvSpPr>
            <a:spLocks xmlns:a="http://schemas.openxmlformats.org/drawingml/2006/main" noGrp="1"/>
          </p:cNvSpPr>
          <p:nvPr/>
        </p:nvSpPr>
        <p:spPr>
          <a:xfrm xmlns:a="http://schemas.openxmlformats.org/drawingml/2006/main">
            <a:off x="685800" y="3848100"/>
            <a:ext cx="17907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75" b="1" i="0">
                <a:solidFill>
                  <a:srgbClr val="E8D6A8"/>
                </a:solidFill>
              </a:defRPr>
            </a:pPr>
            <a:r>
              <a:rPr sz="1575" b="1" i="0">
                <a:solidFill>
                  <a:srgbClr val="E8D6A8"/>
                </a:solidFill>
              </a:rPr>
              <a:t>EXTEND</a:t>
            </a:r>
          </a:p>
        </p:txBody>
      </p:sp>
      <p:sp>
        <p:nvSpPr>
          <p:cNvPr id="5" name="">
            <a:extLst xmlns:a="http://schemas.openxmlformats.org/drawingml/2006/main">
              <a:ext uri="{FF2B5EF4-FFF2-40B4-BE49-F238E27FC236}">
                <a16:creationId xmlns:a16="http://schemas.microsoft.com/office/drawing/2014/main" id="{BAB51516-E3F1-4CBB-9284-C52D3503357E}"/>
              </a:ext>
            </a:extLst>
          </p:cNvPr>
          <p:cNvSpPr>
            <a:spLocks xmlns:a="http://schemas.openxmlformats.org/drawingml/2006/main" noGrp="1"/>
          </p:cNvSpPr>
          <p:nvPr/>
        </p:nvSpPr>
        <p:spPr>
          <a:xfrm xmlns:a="http://schemas.openxmlformats.org/drawingml/2006/main">
            <a:off x="1181100" y="4343400"/>
            <a:ext cx="800100" cy="3810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196170BE-60A5-4323-B095-5E6ADB6F118B}"/>
              </a:ext>
            </a:extLst>
          </p:cNvPr>
          <p:cNvSpPr>
            <a:spLocks xmlns:a="http://schemas.openxmlformats.org/drawingml/2006/main" noGrp="1"/>
          </p:cNvSpPr>
          <p:nvPr/>
        </p:nvSpPr>
        <p:spPr>
          <a:xfrm xmlns:a="http://schemas.openxmlformats.org/drawingml/2006/main">
            <a:off x="2800350" y="3848100"/>
            <a:ext cx="17907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75" b="1" i="0">
                <a:solidFill>
                  <a:srgbClr val="E8D6A8"/>
                </a:solidFill>
              </a:defRPr>
            </a:pPr>
            <a:r>
              <a:rPr sz="1575" b="1" i="0">
                <a:solidFill>
                  <a:srgbClr val="E8D6A8"/>
                </a:solidFill>
              </a:rPr>
              <a:t>DISCERN</a:t>
            </a:r>
          </a:p>
        </p:txBody>
      </p:sp>
      <p:sp>
        <p:nvSpPr>
          <p:cNvPr id="7" name="">
            <a:extLst xmlns:a="http://schemas.openxmlformats.org/drawingml/2006/main">
              <a:ext uri="{FF2B5EF4-FFF2-40B4-BE49-F238E27FC236}">
                <a16:creationId xmlns:a16="http://schemas.microsoft.com/office/drawing/2014/main" id="{FCEC9973-251B-4640-B4A2-8891E1BED547}"/>
              </a:ext>
            </a:extLst>
          </p:cNvPr>
          <p:cNvSpPr>
            <a:spLocks xmlns:a="http://schemas.openxmlformats.org/drawingml/2006/main" noGrp="1"/>
          </p:cNvSpPr>
          <p:nvPr/>
        </p:nvSpPr>
        <p:spPr>
          <a:xfrm xmlns:a="http://schemas.openxmlformats.org/drawingml/2006/main">
            <a:off x="3295650" y="4343400"/>
            <a:ext cx="800100" cy="3810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8" name="">
            <a:extLst xmlns:a="http://schemas.openxmlformats.org/drawingml/2006/main">
              <a:ext uri="{FF2B5EF4-FFF2-40B4-BE49-F238E27FC236}">
                <a16:creationId xmlns:a16="http://schemas.microsoft.com/office/drawing/2014/main" id="{5983C949-BADD-4683-A000-3D8E743C7B13}"/>
              </a:ext>
            </a:extLst>
          </p:cNvPr>
          <p:cNvSpPr>
            <a:spLocks xmlns:a="http://schemas.openxmlformats.org/drawingml/2006/main" noGrp="1"/>
          </p:cNvSpPr>
          <p:nvPr/>
        </p:nvSpPr>
        <p:spPr>
          <a:xfrm xmlns:a="http://schemas.openxmlformats.org/drawingml/2006/main">
            <a:off x="4914900" y="3848100"/>
            <a:ext cx="17907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75" b="1" i="0">
                <a:solidFill>
                  <a:srgbClr val="E8D6A8"/>
                </a:solidFill>
              </a:defRPr>
            </a:pPr>
            <a:r>
              <a:rPr sz="1575" b="1" i="0">
                <a:solidFill>
                  <a:srgbClr val="E8D6A8"/>
                </a:solidFill>
              </a:rPr>
              <a:t>PROCLAIM</a:t>
            </a:r>
          </a:p>
        </p:txBody>
      </p:sp>
      <p:sp>
        <p:nvSpPr>
          <p:cNvPr id="9" name="">
            <a:extLst xmlns:a="http://schemas.openxmlformats.org/drawingml/2006/main">
              <a:ext uri="{FF2B5EF4-FFF2-40B4-BE49-F238E27FC236}">
                <a16:creationId xmlns:a16="http://schemas.microsoft.com/office/drawing/2014/main" id="{F513A016-1ACC-4255-98BD-C6428EA3C08B}"/>
              </a:ext>
            </a:extLst>
          </p:cNvPr>
          <p:cNvSpPr>
            <a:spLocks xmlns:a="http://schemas.openxmlformats.org/drawingml/2006/main" noGrp="1"/>
          </p:cNvSpPr>
          <p:nvPr/>
        </p:nvSpPr>
        <p:spPr>
          <a:xfrm xmlns:a="http://schemas.openxmlformats.org/drawingml/2006/main">
            <a:off x="5410200" y="4343400"/>
            <a:ext cx="800100" cy="3810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0" name="">
            <a:extLst xmlns:a="http://schemas.openxmlformats.org/drawingml/2006/main">
              <a:ext uri="{FF2B5EF4-FFF2-40B4-BE49-F238E27FC236}">
                <a16:creationId xmlns:a16="http://schemas.microsoft.com/office/drawing/2014/main" id="{8D23FA9F-B430-41D4-8EED-37F408A37E44}"/>
              </a:ext>
            </a:extLst>
          </p:cNvPr>
          <p:cNvSpPr>
            <a:spLocks xmlns:a="http://schemas.openxmlformats.org/drawingml/2006/main" noGrp="1"/>
          </p:cNvSpPr>
          <p:nvPr/>
        </p:nvSpPr>
        <p:spPr>
          <a:xfrm xmlns:a="http://schemas.openxmlformats.org/drawingml/2006/main">
            <a:off x="7029450" y="3848100"/>
            <a:ext cx="17907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75" b="1" i="0">
                <a:solidFill>
                  <a:srgbClr val="E8D6A8"/>
                </a:solidFill>
              </a:defRPr>
            </a:pPr>
            <a:r>
              <a:rPr sz="1575" b="1" i="0">
                <a:solidFill>
                  <a:srgbClr val="E8D6A8"/>
                </a:solidFill>
              </a:rPr>
              <a:t>TEND</a:t>
            </a:r>
          </a:p>
        </p:txBody>
      </p:sp>
      <p:sp>
        <p:nvSpPr>
          <p:cNvPr id="11" name="">
            <a:extLst xmlns:a="http://schemas.openxmlformats.org/drawingml/2006/main">
              <a:ext uri="{FF2B5EF4-FFF2-40B4-BE49-F238E27FC236}">
                <a16:creationId xmlns:a16="http://schemas.microsoft.com/office/drawing/2014/main" id="{F6ED5796-6480-43F5-9BB2-6EEBCA2770C4}"/>
              </a:ext>
            </a:extLst>
          </p:cNvPr>
          <p:cNvSpPr>
            <a:spLocks xmlns:a="http://schemas.openxmlformats.org/drawingml/2006/main" noGrp="1"/>
          </p:cNvSpPr>
          <p:nvPr/>
        </p:nvSpPr>
        <p:spPr>
          <a:xfrm xmlns:a="http://schemas.openxmlformats.org/drawingml/2006/main">
            <a:off x="7524750" y="4343400"/>
            <a:ext cx="800100" cy="3810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E6182D13-32C8-4FEA-A25C-B0EE58DBFA15}"/>
              </a:ext>
            </a:extLst>
          </p:cNvPr>
          <p:cNvSpPr>
            <a:spLocks xmlns:a="http://schemas.openxmlformats.org/drawingml/2006/main" noGrp="1"/>
          </p:cNvSpPr>
          <p:nvPr/>
        </p:nvSpPr>
        <p:spPr>
          <a:xfrm xmlns:a="http://schemas.openxmlformats.org/drawingml/2006/main">
            <a:off x="9144000" y="3848100"/>
            <a:ext cx="17907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575" b="1" i="0">
                <a:solidFill>
                  <a:srgbClr val="E8D6A8"/>
                </a:solidFill>
              </a:defRPr>
            </a:pPr>
            <a:r>
              <a:rPr sz="1575" b="1" i="0">
                <a:solidFill>
                  <a:srgbClr val="E8D6A8"/>
                </a:solidFill>
              </a:rPr>
              <a:t>TEACH</a:t>
            </a:r>
          </a:p>
        </p:txBody>
      </p:sp>
      <p:sp>
        <p:nvSpPr>
          <p:cNvPr id="13" name="">
            <a:extLst xmlns:a="http://schemas.openxmlformats.org/drawingml/2006/main">
              <a:ext uri="{FF2B5EF4-FFF2-40B4-BE49-F238E27FC236}">
                <a16:creationId xmlns:a16="http://schemas.microsoft.com/office/drawing/2014/main" id="{4FC172B5-6EE6-4454-96AB-43B212D078F1}"/>
              </a:ext>
            </a:extLst>
          </p:cNvPr>
          <p:cNvSpPr>
            <a:spLocks xmlns:a="http://schemas.openxmlformats.org/drawingml/2006/main" noGrp="1"/>
          </p:cNvSpPr>
          <p:nvPr/>
        </p:nvSpPr>
        <p:spPr>
          <a:xfrm xmlns:a="http://schemas.openxmlformats.org/drawingml/2006/main">
            <a:off x="9639300" y="4343400"/>
            <a:ext cx="800100" cy="38100"/>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2E4CB15E-91CC-4ECD-AF83-FB46D0271E54}"/>
              </a:ext>
            </a:extLst>
          </p:cNvPr>
          <p:cNvSpPr>
            <a:spLocks xmlns:a="http://schemas.openxmlformats.org/drawingml/2006/main" noGrp="1"/>
          </p:cNvSpPr>
          <p:nvPr/>
        </p:nvSpPr>
        <p:spPr>
          <a:xfrm xmlns:a="http://schemas.openxmlformats.org/drawingml/2006/main">
            <a:off x="1104900" y="5048250"/>
            <a:ext cx="998220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025" b="1" i="0">
                <a:solidFill>
                  <a:srgbClr val="FFFFFF"/>
                </a:solidFill>
              </a:defRPr>
            </a:pPr>
            <a:r>
              <a:rPr sz="2025" b="1" i="0">
                <a:solidFill>
                  <a:srgbClr val="FFFFFF"/>
                </a:solidFill>
              </a:rPr>
              <a:t>Receive grace. Serve faithfully. Welcome testing. Honor the body. Grow toward the fullness of Christ.</a:t>
            </a:r>
          </a:p>
        </p:txBody>
      </p:sp>
      <p:sp>
        <p:nvSpPr>
          <p:cNvPr id="15" name="">
            <a:extLst xmlns:a="http://schemas.openxmlformats.org/drawingml/2006/main">
              <a:ext uri="{FF2B5EF4-FFF2-40B4-BE49-F238E27FC236}">
                <a16:creationId xmlns:a16="http://schemas.microsoft.com/office/drawing/2014/main" id="{37015DC3-43DA-46C0-BF9F-25374AF52A0E}"/>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E8D6A8"/>
                </a:solidFill>
              </a:defRPr>
            </a:pPr>
            <a:r>
              <a:rPr sz="825" b="1" i="0">
                <a:solidFill>
                  <a:srgbClr val="E8D6A8"/>
                </a:solidFill>
              </a:rPr>
              <a:t>CONVERGENCE Q45  |  DR. SHERRY-ANN BROWN</a:t>
            </a:r>
          </a:p>
        </p:txBody>
      </p:sp>
      <p:sp>
        <p:nvSpPr>
          <p:cNvPr id="16" name="">
            <a:extLst xmlns:a="http://schemas.openxmlformats.org/drawingml/2006/main">
              <a:ext uri="{FF2B5EF4-FFF2-40B4-BE49-F238E27FC236}">
                <a16:creationId xmlns:a16="http://schemas.microsoft.com/office/drawing/2014/main" id="{D64894BD-9A8D-4BF1-991A-37566873005D}"/>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E8D6A8"/>
                </a:solidFill>
              </a:defRPr>
            </a:pPr>
            <a:r>
              <a:rPr sz="825" b="1" i="0">
                <a:solidFill>
                  <a:srgbClr val="E8D6A8"/>
                </a:solidFill>
              </a:rPr>
              <a:t>18</a:t>
            </a:r>
          </a:p>
        </p:txBody>
      </p:sp>
    </p:spTree>
    <p:extLst>
      <p:ext uri="{BB962C8B-B14F-4D97-AF65-F5344CB8AC3E}">
        <p14:creationId xmlns:p14="http://schemas.microsoft.com/office/powerpoint/2010/main" val="1584382787"/>
      </p:ext>
    </p:extLst>
  </p:cSld>
</p:sld>
</file>

<file path=ppt/slides/slide2.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9" name="">
            <a:extLst xmlns:a="http://schemas.openxmlformats.org/drawingml/2006/main">
              <a:ext uri="{FF2B5EF4-FFF2-40B4-BE49-F238E27FC236}">
                <a16:creationId xmlns:a16="http://schemas.microsoft.com/office/drawing/2014/main" id="{B9A79EC2-D677-414A-916D-7FF1A5219169}"/>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1EF5294F-1BA1-4249-8D0E-348F2CBD66DC}"/>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02</a:t>
            </a:r>
          </a:p>
        </p:txBody>
      </p:sp>
      <p:sp>
        <p:nvSpPr>
          <p:cNvPr id="3" name="">
            <a:extLst xmlns:a="http://schemas.openxmlformats.org/drawingml/2006/main">
              <a:ext uri="{FF2B5EF4-FFF2-40B4-BE49-F238E27FC236}">
                <a16:creationId xmlns:a16="http://schemas.microsoft.com/office/drawing/2014/main" id="{3DEF802C-783C-4DF9-996E-213C7E4CBCBC}"/>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Christ gives people so the whole body grows</a:t>
            </a:r>
          </a:p>
        </p:txBody>
      </p:sp>
      <p:sp>
        <p:nvSpPr>
          <p:cNvPr id="4" name="">
            <a:extLst xmlns:a="http://schemas.openxmlformats.org/drawingml/2006/main">
              <a:ext uri="{FF2B5EF4-FFF2-40B4-BE49-F238E27FC236}">
                <a16:creationId xmlns:a16="http://schemas.microsoft.com/office/drawing/2014/main" id="{78A8AB85-2AAB-4932-8E0E-670A637A519A}"/>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Ephesians 4 describes a movement of grace, service, maturity, and love.</a:t>
            </a:r>
          </a:p>
        </p:txBody>
      </p:sp>
      <p:sp>
        <p:nvSpPr>
          <p:cNvPr id="5" name="">
            <a:extLst xmlns:a="http://schemas.openxmlformats.org/drawingml/2006/main">
              <a:ext uri="{FF2B5EF4-FFF2-40B4-BE49-F238E27FC236}">
                <a16:creationId xmlns:a16="http://schemas.microsoft.com/office/drawing/2014/main" id="{ADBED664-EEC4-4F13-B282-BBE14092A39A}"/>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729C00F0-5AC6-4859-80EB-E4725B476DF3}"/>
              </a:ext>
            </a:extLst>
          </p:cNvPr>
          <p:cNvSpPr>
            <a:spLocks xmlns:a="http://schemas.openxmlformats.org/drawingml/2006/main" noGrp="1"/>
          </p:cNvSpPr>
          <p:nvPr/>
        </p:nvSpPr>
        <p:spPr>
          <a:xfrm xmlns:a="http://schemas.openxmlformats.org/drawingml/2006/main">
            <a:off x="2952750" y="2952750"/>
            <a:ext cx="41910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550" b="1" i="0">
                <a:solidFill>
                  <a:srgbClr val="C9A34A"/>
                </a:solidFill>
              </a:defRPr>
            </a:pPr>
            <a:r>
              <a:rPr sz="2550" b="1" i="0">
                <a:solidFill>
                  <a:srgbClr val="C9A34A"/>
                </a:solidFill>
              </a:rPr>
              <a:t>→</a:t>
            </a:r>
          </a:p>
        </p:txBody>
      </p:sp>
      <p:sp>
        <p:nvSpPr>
          <p:cNvPr id="7" name="">
            <a:extLst xmlns:a="http://schemas.openxmlformats.org/drawingml/2006/main">
              <a:ext uri="{FF2B5EF4-FFF2-40B4-BE49-F238E27FC236}">
                <a16:creationId xmlns:a16="http://schemas.microsoft.com/office/drawing/2014/main" id="{9A94F8FB-631E-4F27-9BC9-46CED8B00CEB}"/>
              </a:ext>
            </a:extLst>
          </p:cNvPr>
          <p:cNvSpPr>
            <a:spLocks xmlns:a="http://schemas.openxmlformats.org/drawingml/2006/main" noGrp="1"/>
          </p:cNvSpPr>
          <p:nvPr/>
        </p:nvSpPr>
        <p:spPr>
          <a:xfrm xmlns:a="http://schemas.openxmlformats.org/drawingml/2006/main">
            <a:off x="685800" y="1714500"/>
            <a:ext cx="4191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C9A34A"/>
                </a:solidFill>
              </a:defRPr>
            </a:pPr>
            <a:r>
              <a:rPr sz="1650" b="1" i="0">
                <a:solidFill>
                  <a:srgbClr val="C9A34A"/>
                </a:solidFill>
              </a:rPr>
              <a:t>1</a:t>
            </a:r>
          </a:p>
        </p:txBody>
      </p:sp>
      <p:sp>
        <p:nvSpPr>
          <p:cNvPr id="8" name="">
            <a:extLst xmlns:a="http://schemas.openxmlformats.org/drawingml/2006/main">
              <a:ext uri="{FF2B5EF4-FFF2-40B4-BE49-F238E27FC236}">
                <a16:creationId xmlns:a16="http://schemas.microsoft.com/office/drawing/2014/main" id="{7F405D95-6D96-428C-98B4-C9DEC9FE550C}"/>
              </a:ext>
            </a:extLst>
          </p:cNvPr>
          <p:cNvSpPr>
            <a:spLocks xmlns:a="http://schemas.openxmlformats.org/drawingml/2006/main" noGrp="1"/>
          </p:cNvSpPr>
          <p:nvPr/>
        </p:nvSpPr>
        <p:spPr>
          <a:xfrm xmlns:a="http://schemas.openxmlformats.org/drawingml/2006/main">
            <a:off x="685800" y="2143125"/>
            <a:ext cx="2095500" cy="571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9" name="">
            <a:extLst xmlns:a="http://schemas.openxmlformats.org/drawingml/2006/main">
              <a:ext uri="{FF2B5EF4-FFF2-40B4-BE49-F238E27FC236}">
                <a16:creationId xmlns:a16="http://schemas.microsoft.com/office/drawing/2014/main" id="{F65C60B3-6C49-45C3-9BD0-BA1D7E5FBFCC}"/>
              </a:ext>
            </a:extLst>
          </p:cNvPr>
          <p:cNvSpPr>
            <a:spLocks xmlns:a="http://schemas.openxmlformats.org/drawingml/2006/main" noGrp="1"/>
          </p:cNvSpPr>
          <p:nvPr/>
        </p:nvSpPr>
        <p:spPr>
          <a:xfrm xmlns:a="http://schemas.openxmlformats.org/drawingml/2006/main">
            <a:off x="685800" y="2428875"/>
            <a:ext cx="209550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00" b="1" i="0">
                <a:solidFill>
                  <a:srgbClr val="5F0E1A"/>
                </a:solidFill>
              </a:defRPr>
            </a:pPr>
            <a:r>
              <a:rPr sz="1800" b="1" i="0">
                <a:solidFill>
                  <a:srgbClr val="5F0E1A"/>
                </a:solidFill>
              </a:rPr>
              <a:t>CHRIST GIVES</a:t>
            </a:r>
          </a:p>
        </p:txBody>
      </p:sp>
      <p:sp>
        <p:nvSpPr>
          <p:cNvPr id="10" name="">
            <a:extLst xmlns:a="http://schemas.openxmlformats.org/drawingml/2006/main">
              <a:ext uri="{FF2B5EF4-FFF2-40B4-BE49-F238E27FC236}">
                <a16:creationId xmlns:a16="http://schemas.microsoft.com/office/drawing/2014/main" id="{C3EF230B-8602-4311-AEFD-528C7E3783B6}"/>
              </a:ext>
            </a:extLst>
          </p:cNvPr>
          <p:cNvSpPr>
            <a:spLocks xmlns:a="http://schemas.openxmlformats.org/drawingml/2006/main" noGrp="1"/>
          </p:cNvSpPr>
          <p:nvPr/>
        </p:nvSpPr>
        <p:spPr>
          <a:xfrm xmlns:a="http://schemas.openxmlformats.org/drawingml/2006/main">
            <a:off x="685800" y="3352800"/>
            <a:ext cx="209550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Grace begins with the risen Christ.</a:t>
            </a:r>
          </a:p>
        </p:txBody>
      </p:sp>
      <p:sp>
        <p:nvSpPr>
          <p:cNvPr id="11" name="">
            <a:extLst xmlns:a="http://schemas.openxmlformats.org/drawingml/2006/main">
              <a:ext uri="{FF2B5EF4-FFF2-40B4-BE49-F238E27FC236}">
                <a16:creationId xmlns:a16="http://schemas.microsoft.com/office/drawing/2014/main" id="{1DBBBA5C-0AA6-44A9-B22F-21F80F453D8F}"/>
              </a:ext>
            </a:extLst>
          </p:cNvPr>
          <p:cNvSpPr>
            <a:spLocks xmlns:a="http://schemas.openxmlformats.org/drawingml/2006/main" noGrp="1"/>
          </p:cNvSpPr>
          <p:nvPr/>
        </p:nvSpPr>
        <p:spPr>
          <a:xfrm xmlns:a="http://schemas.openxmlformats.org/drawingml/2006/main">
            <a:off x="5686425" y="2952750"/>
            <a:ext cx="41910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550" b="1" i="0">
                <a:solidFill>
                  <a:srgbClr val="C9A34A"/>
                </a:solidFill>
              </a:defRPr>
            </a:pPr>
            <a:r>
              <a:rPr sz="2550" b="1" i="0">
                <a:solidFill>
                  <a:srgbClr val="C9A34A"/>
                </a:solidFill>
              </a:rPr>
              <a:t>→</a:t>
            </a:r>
          </a:p>
        </p:txBody>
      </p:sp>
      <p:sp>
        <p:nvSpPr>
          <p:cNvPr id="12" name="">
            <a:extLst xmlns:a="http://schemas.openxmlformats.org/drawingml/2006/main">
              <a:ext uri="{FF2B5EF4-FFF2-40B4-BE49-F238E27FC236}">
                <a16:creationId xmlns:a16="http://schemas.microsoft.com/office/drawing/2014/main" id="{C6B98867-F422-4262-BC7D-1095B2A3E685}"/>
              </a:ext>
            </a:extLst>
          </p:cNvPr>
          <p:cNvSpPr>
            <a:spLocks xmlns:a="http://schemas.openxmlformats.org/drawingml/2006/main" noGrp="1"/>
          </p:cNvSpPr>
          <p:nvPr/>
        </p:nvSpPr>
        <p:spPr>
          <a:xfrm xmlns:a="http://schemas.openxmlformats.org/drawingml/2006/main">
            <a:off x="3419475" y="1714500"/>
            <a:ext cx="4191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C9A34A"/>
                </a:solidFill>
              </a:defRPr>
            </a:pPr>
            <a:r>
              <a:rPr sz="1650" b="1" i="0">
                <a:solidFill>
                  <a:srgbClr val="C9A34A"/>
                </a:solidFill>
              </a:rPr>
              <a:t>2</a:t>
            </a:r>
          </a:p>
        </p:txBody>
      </p:sp>
      <p:sp>
        <p:nvSpPr>
          <p:cNvPr id="13" name="">
            <a:extLst xmlns:a="http://schemas.openxmlformats.org/drawingml/2006/main">
              <a:ext uri="{FF2B5EF4-FFF2-40B4-BE49-F238E27FC236}">
                <a16:creationId xmlns:a16="http://schemas.microsoft.com/office/drawing/2014/main" id="{9F2BA419-EE60-4016-B889-A81BE744CC33}"/>
              </a:ext>
            </a:extLst>
          </p:cNvPr>
          <p:cNvSpPr>
            <a:spLocks xmlns:a="http://schemas.openxmlformats.org/drawingml/2006/main" noGrp="1"/>
          </p:cNvSpPr>
          <p:nvPr/>
        </p:nvSpPr>
        <p:spPr>
          <a:xfrm xmlns:a="http://schemas.openxmlformats.org/drawingml/2006/main">
            <a:off x="3419475" y="2143125"/>
            <a:ext cx="2095500" cy="571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5E6E6F79-8EAC-48D0-9FC0-38A3E1F1F2F4}"/>
              </a:ext>
            </a:extLst>
          </p:cNvPr>
          <p:cNvSpPr>
            <a:spLocks xmlns:a="http://schemas.openxmlformats.org/drawingml/2006/main" noGrp="1"/>
          </p:cNvSpPr>
          <p:nvPr/>
        </p:nvSpPr>
        <p:spPr>
          <a:xfrm xmlns:a="http://schemas.openxmlformats.org/drawingml/2006/main">
            <a:off x="3419475" y="2428875"/>
            <a:ext cx="209550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00" b="1" i="0">
                <a:solidFill>
                  <a:srgbClr val="5F0E1A"/>
                </a:solidFill>
              </a:defRPr>
            </a:pPr>
            <a:r>
              <a:rPr sz="1800" b="1" i="0">
                <a:solidFill>
                  <a:srgbClr val="5F0E1A"/>
                </a:solidFill>
              </a:rPr>
              <a:t>MINISTERS EQUIP</a:t>
            </a:r>
          </a:p>
        </p:txBody>
      </p:sp>
      <p:sp>
        <p:nvSpPr>
          <p:cNvPr id="15" name="">
            <a:extLst xmlns:a="http://schemas.openxmlformats.org/drawingml/2006/main">
              <a:ext uri="{FF2B5EF4-FFF2-40B4-BE49-F238E27FC236}">
                <a16:creationId xmlns:a16="http://schemas.microsoft.com/office/drawing/2014/main" id="{A259B10D-CD07-4A59-A7BE-9014C69D8B1B}"/>
              </a:ext>
            </a:extLst>
          </p:cNvPr>
          <p:cNvSpPr>
            <a:spLocks xmlns:a="http://schemas.openxmlformats.org/drawingml/2006/main" noGrp="1"/>
          </p:cNvSpPr>
          <p:nvPr/>
        </p:nvSpPr>
        <p:spPr>
          <a:xfrm xmlns:a="http://schemas.openxmlformats.org/drawingml/2006/main">
            <a:off x="3419475" y="3352800"/>
            <a:ext cx="209550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Gifted people prepare others to serve.</a:t>
            </a:r>
          </a:p>
        </p:txBody>
      </p:sp>
      <p:sp>
        <p:nvSpPr>
          <p:cNvPr id="16" name="">
            <a:extLst xmlns:a="http://schemas.openxmlformats.org/drawingml/2006/main">
              <a:ext uri="{FF2B5EF4-FFF2-40B4-BE49-F238E27FC236}">
                <a16:creationId xmlns:a16="http://schemas.microsoft.com/office/drawing/2014/main" id="{981811F8-3329-499B-BFAB-6BD65DE71A86}"/>
              </a:ext>
            </a:extLst>
          </p:cNvPr>
          <p:cNvSpPr>
            <a:spLocks xmlns:a="http://schemas.openxmlformats.org/drawingml/2006/main" noGrp="1"/>
          </p:cNvSpPr>
          <p:nvPr/>
        </p:nvSpPr>
        <p:spPr>
          <a:xfrm xmlns:a="http://schemas.openxmlformats.org/drawingml/2006/main">
            <a:off x="8420100" y="2952750"/>
            <a:ext cx="419100" cy="419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550" b="1" i="0">
                <a:solidFill>
                  <a:srgbClr val="C9A34A"/>
                </a:solidFill>
              </a:defRPr>
            </a:pPr>
            <a:r>
              <a:rPr sz="2550" b="1" i="0">
                <a:solidFill>
                  <a:srgbClr val="C9A34A"/>
                </a:solidFill>
              </a:rPr>
              <a:t>→</a:t>
            </a:r>
          </a:p>
        </p:txBody>
      </p:sp>
      <p:sp>
        <p:nvSpPr>
          <p:cNvPr id="17" name="">
            <a:extLst xmlns:a="http://schemas.openxmlformats.org/drawingml/2006/main">
              <a:ext uri="{FF2B5EF4-FFF2-40B4-BE49-F238E27FC236}">
                <a16:creationId xmlns:a16="http://schemas.microsoft.com/office/drawing/2014/main" id="{2FB3F27E-DDC8-4D7A-9AD4-AFAEBEF88B33}"/>
              </a:ext>
            </a:extLst>
          </p:cNvPr>
          <p:cNvSpPr>
            <a:spLocks xmlns:a="http://schemas.openxmlformats.org/drawingml/2006/main" noGrp="1"/>
          </p:cNvSpPr>
          <p:nvPr/>
        </p:nvSpPr>
        <p:spPr>
          <a:xfrm xmlns:a="http://schemas.openxmlformats.org/drawingml/2006/main">
            <a:off x="6153150" y="1714500"/>
            <a:ext cx="4191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C9A34A"/>
                </a:solidFill>
              </a:defRPr>
            </a:pPr>
            <a:r>
              <a:rPr sz="1650" b="1" i="0">
                <a:solidFill>
                  <a:srgbClr val="C9A34A"/>
                </a:solidFill>
              </a:rPr>
              <a:t>3</a:t>
            </a:r>
          </a:p>
        </p:txBody>
      </p:sp>
      <p:sp>
        <p:nvSpPr>
          <p:cNvPr id="18" name="">
            <a:extLst xmlns:a="http://schemas.openxmlformats.org/drawingml/2006/main">
              <a:ext uri="{FF2B5EF4-FFF2-40B4-BE49-F238E27FC236}">
                <a16:creationId xmlns:a16="http://schemas.microsoft.com/office/drawing/2014/main" id="{E2D8360C-ADF0-4C87-8CF0-B6F3B6672A28}"/>
              </a:ext>
            </a:extLst>
          </p:cNvPr>
          <p:cNvSpPr>
            <a:spLocks xmlns:a="http://schemas.openxmlformats.org/drawingml/2006/main" noGrp="1"/>
          </p:cNvSpPr>
          <p:nvPr/>
        </p:nvSpPr>
        <p:spPr>
          <a:xfrm xmlns:a="http://schemas.openxmlformats.org/drawingml/2006/main">
            <a:off x="6153150" y="2143125"/>
            <a:ext cx="2095500" cy="571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9" name="">
            <a:extLst xmlns:a="http://schemas.openxmlformats.org/drawingml/2006/main">
              <a:ext uri="{FF2B5EF4-FFF2-40B4-BE49-F238E27FC236}">
                <a16:creationId xmlns:a16="http://schemas.microsoft.com/office/drawing/2014/main" id="{30FA4626-7D29-4FFF-A855-D370EE87CA50}"/>
              </a:ext>
            </a:extLst>
          </p:cNvPr>
          <p:cNvSpPr>
            <a:spLocks xmlns:a="http://schemas.openxmlformats.org/drawingml/2006/main" noGrp="1"/>
          </p:cNvSpPr>
          <p:nvPr/>
        </p:nvSpPr>
        <p:spPr>
          <a:xfrm xmlns:a="http://schemas.openxmlformats.org/drawingml/2006/main">
            <a:off x="6153150" y="2428875"/>
            <a:ext cx="209550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00" b="1" i="0">
                <a:solidFill>
                  <a:srgbClr val="5F0E1A"/>
                </a:solidFill>
              </a:defRPr>
            </a:pPr>
            <a:r>
              <a:rPr sz="1800" b="1" i="0">
                <a:solidFill>
                  <a:srgbClr val="5F0E1A"/>
                </a:solidFill>
              </a:rPr>
              <a:t>SAINTS SERVE</a:t>
            </a:r>
          </a:p>
        </p:txBody>
      </p:sp>
      <p:sp>
        <p:nvSpPr>
          <p:cNvPr id="20" name="">
            <a:extLst xmlns:a="http://schemas.openxmlformats.org/drawingml/2006/main">
              <a:ext uri="{FF2B5EF4-FFF2-40B4-BE49-F238E27FC236}">
                <a16:creationId xmlns:a16="http://schemas.microsoft.com/office/drawing/2014/main" id="{FD1E8F36-D1C1-4CA6-86C7-C2ED2D7403A3}"/>
              </a:ext>
            </a:extLst>
          </p:cNvPr>
          <p:cNvSpPr>
            <a:spLocks xmlns:a="http://schemas.openxmlformats.org/drawingml/2006/main" noGrp="1"/>
          </p:cNvSpPr>
          <p:nvPr/>
        </p:nvSpPr>
        <p:spPr>
          <a:xfrm xmlns:a="http://schemas.openxmlformats.org/drawingml/2006/main">
            <a:off x="6153150" y="3352800"/>
            <a:ext cx="209550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Ministry becomes the work of the body.</a:t>
            </a:r>
          </a:p>
        </p:txBody>
      </p:sp>
      <p:sp>
        <p:nvSpPr>
          <p:cNvPr id="21" name="">
            <a:extLst xmlns:a="http://schemas.openxmlformats.org/drawingml/2006/main">
              <a:ext uri="{FF2B5EF4-FFF2-40B4-BE49-F238E27FC236}">
                <a16:creationId xmlns:a16="http://schemas.microsoft.com/office/drawing/2014/main" id="{826A49DD-A804-479D-9898-53E43FC586B6}"/>
              </a:ext>
            </a:extLst>
          </p:cNvPr>
          <p:cNvSpPr>
            <a:spLocks xmlns:a="http://schemas.openxmlformats.org/drawingml/2006/main" noGrp="1"/>
          </p:cNvSpPr>
          <p:nvPr/>
        </p:nvSpPr>
        <p:spPr>
          <a:xfrm xmlns:a="http://schemas.openxmlformats.org/drawingml/2006/main">
            <a:off x="8886825" y="1714500"/>
            <a:ext cx="41910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C9A34A"/>
                </a:solidFill>
              </a:defRPr>
            </a:pPr>
            <a:r>
              <a:rPr sz="1650" b="1" i="0">
                <a:solidFill>
                  <a:srgbClr val="C9A34A"/>
                </a:solidFill>
              </a:rPr>
              <a:t>4</a:t>
            </a:r>
          </a:p>
        </p:txBody>
      </p:sp>
      <p:sp>
        <p:nvSpPr>
          <p:cNvPr id="22" name="">
            <a:extLst xmlns:a="http://schemas.openxmlformats.org/drawingml/2006/main">
              <a:ext uri="{FF2B5EF4-FFF2-40B4-BE49-F238E27FC236}">
                <a16:creationId xmlns:a16="http://schemas.microsoft.com/office/drawing/2014/main" id="{E31E5AD9-CB97-4BBF-A7C4-447E3AE4243B}"/>
              </a:ext>
            </a:extLst>
          </p:cNvPr>
          <p:cNvSpPr>
            <a:spLocks xmlns:a="http://schemas.openxmlformats.org/drawingml/2006/main" noGrp="1"/>
          </p:cNvSpPr>
          <p:nvPr/>
        </p:nvSpPr>
        <p:spPr>
          <a:xfrm xmlns:a="http://schemas.openxmlformats.org/drawingml/2006/main">
            <a:off x="8886825" y="2143125"/>
            <a:ext cx="2095500" cy="57150"/>
          </a:xfrm>
          <a:prstGeom xmlns:a="http://schemas.openxmlformats.org/drawingml/2006/main" prst="rect">
            <a:avLst/>
          </a:prstGeom>
          <a:solidFill xmlns:a="http://schemas.openxmlformats.org/drawingml/2006/main">
            <a:srgbClr val="8F1223"/>
          </a:solidFill>
          <a:ln xmlns:a="http://schemas.openxmlformats.org/drawingml/2006/main" w="0">
            <a:noFill/>
            <a:prstDash val="solid"/>
          </a:ln>
        </p:spPr>
      </p:sp>
      <p:sp>
        <p:nvSpPr>
          <p:cNvPr id="23" name="">
            <a:extLst xmlns:a="http://schemas.openxmlformats.org/drawingml/2006/main">
              <a:ext uri="{FF2B5EF4-FFF2-40B4-BE49-F238E27FC236}">
                <a16:creationId xmlns:a16="http://schemas.microsoft.com/office/drawing/2014/main" id="{2639EA53-8312-4FB1-954E-4CD9E7249659}"/>
              </a:ext>
            </a:extLst>
          </p:cNvPr>
          <p:cNvSpPr>
            <a:spLocks xmlns:a="http://schemas.openxmlformats.org/drawingml/2006/main" noGrp="1"/>
          </p:cNvSpPr>
          <p:nvPr/>
        </p:nvSpPr>
        <p:spPr>
          <a:xfrm xmlns:a="http://schemas.openxmlformats.org/drawingml/2006/main">
            <a:off x="8886825" y="2428875"/>
            <a:ext cx="209550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00" b="1" i="0">
                <a:solidFill>
                  <a:srgbClr val="5F0E1A"/>
                </a:solidFill>
              </a:defRPr>
            </a:pPr>
            <a:r>
              <a:rPr sz="1800" b="1" i="0">
                <a:solidFill>
                  <a:srgbClr val="5F0E1A"/>
                </a:solidFill>
              </a:rPr>
              <a:t>THE BODY GROWS</a:t>
            </a:r>
          </a:p>
        </p:txBody>
      </p:sp>
      <p:sp>
        <p:nvSpPr>
          <p:cNvPr id="24" name="">
            <a:extLst xmlns:a="http://schemas.openxmlformats.org/drawingml/2006/main">
              <a:ext uri="{FF2B5EF4-FFF2-40B4-BE49-F238E27FC236}">
                <a16:creationId xmlns:a16="http://schemas.microsoft.com/office/drawing/2014/main" id="{C65A2647-5B4A-4E07-B167-75BDF37254E2}"/>
              </a:ext>
            </a:extLst>
          </p:cNvPr>
          <p:cNvSpPr>
            <a:spLocks xmlns:a="http://schemas.openxmlformats.org/drawingml/2006/main" noGrp="1"/>
          </p:cNvSpPr>
          <p:nvPr/>
        </p:nvSpPr>
        <p:spPr>
          <a:xfrm xmlns:a="http://schemas.openxmlformats.org/drawingml/2006/main">
            <a:off x="8886825" y="3352800"/>
            <a:ext cx="2095500" cy="838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Every part contributes in truth and love.</a:t>
            </a:r>
          </a:p>
        </p:txBody>
      </p:sp>
      <p:sp>
        <p:nvSpPr>
          <p:cNvPr id="25" name="">
            <a:extLst xmlns:a="http://schemas.openxmlformats.org/drawingml/2006/main">
              <a:ext uri="{FF2B5EF4-FFF2-40B4-BE49-F238E27FC236}">
                <a16:creationId xmlns:a16="http://schemas.microsoft.com/office/drawing/2014/main" id="{134B2250-AE41-437F-8E56-54D61B05F8F5}"/>
              </a:ext>
            </a:extLst>
          </p:cNvPr>
          <p:cNvSpPr>
            <a:spLocks xmlns:a="http://schemas.openxmlformats.org/drawingml/2006/main" noGrp="1"/>
          </p:cNvSpPr>
          <p:nvPr/>
        </p:nvSpPr>
        <p:spPr>
          <a:xfrm xmlns:a="http://schemas.openxmlformats.org/drawingml/2006/main">
            <a:off x="685800" y="4762500"/>
            <a:ext cx="10820400" cy="1104900"/>
          </a:xfrm>
          <a:prstGeom xmlns:a="http://schemas.openxmlformats.org/drawingml/2006/main" prst="roundRect">
            <a:avLst>
              <a:gd name="adj" fmla="val 10345"/>
            </a:avLst>
          </a:prstGeom>
          <a:solidFill xmlns:a="http://schemas.openxmlformats.org/drawingml/2006/main">
            <a:srgbClr val="F4ECD8"/>
          </a:solidFill>
          <a:ln xmlns:a="http://schemas.openxmlformats.org/drawingml/2006/main" w="9525">
            <a:solidFill>
              <a:srgbClr val="E8D6A8"/>
            </a:solidFill>
            <a:prstDash val="solid"/>
          </a:ln>
        </p:spPr>
      </p:sp>
      <p:sp>
        <p:nvSpPr>
          <p:cNvPr id="26" name="">
            <a:extLst xmlns:a="http://schemas.openxmlformats.org/drawingml/2006/main">
              <a:ext uri="{FF2B5EF4-FFF2-40B4-BE49-F238E27FC236}">
                <a16:creationId xmlns:a16="http://schemas.microsoft.com/office/drawing/2014/main" id="{86C96CF0-98C8-4419-A08A-85384FD66583}"/>
              </a:ext>
            </a:extLst>
          </p:cNvPr>
          <p:cNvSpPr>
            <a:spLocks xmlns:a="http://schemas.openxmlformats.org/drawingml/2006/main" noGrp="1"/>
          </p:cNvSpPr>
          <p:nvPr/>
        </p:nvSpPr>
        <p:spPr>
          <a:xfrm xmlns:a="http://schemas.openxmlformats.org/drawingml/2006/main">
            <a:off x="1066800" y="5048250"/>
            <a:ext cx="1005840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2025" b="1" i="0">
                <a:solidFill>
                  <a:srgbClr val="5F0E1A"/>
                </a:solidFill>
              </a:defRPr>
            </a:pPr>
            <a:r>
              <a:rPr sz="2025" b="1" i="0">
                <a:solidFill>
                  <a:srgbClr val="5F0E1A"/>
                </a:solidFill>
              </a:rPr>
              <a:t>The ministry gifts fulfill their purpose when equipped people become faithful participants in Christ's life and mission.</a:t>
            </a:r>
          </a:p>
        </p:txBody>
      </p:sp>
      <p:sp>
        <p:nvSpPr>
          <p:cNvPr id="27" name="">
            <a:extLst xmlns:a="http://schemas.openxmlformats.org/drawingml/2006/main">
              <a:ext uri="{FF2B5EF4-FFF2-40B4-BE49-F238E27FC236}">
                <a16:creationId xmlns:a16="http://schemas.microsoft.com/office/drawing/2014/main" id="{0B42EB42-2076-4AEB-AC1E-DE0F5110F670}"/>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8" name="">
            <a:extLst xmlns:a="http://schemas.openxmlformats.org/drawingml/2006/main">
              <a:ext uri="{FF2B5EF4-FFF2-40B4-BE49-F238E27FC236}">
                <a16:creationId xmlns:a16="http://schemas.microsoft.com/office/drawing/2014/main" id="{B48E5B2D-2831-4640-8D72-DC261662381E}"/>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02</a:t>
            </a:r>
          </a:p>
        </p:txBody>
      </p:sp>
    </p:spTree>
    <p:extLst>
      <p:ext uri="{BB962C8B-B14F-4D97-AF65-F5344CB8AC3E}">
        <p14:creationId xmlns:p14="http://schemas.microsoft.com/office/powerpoint/2010/main" val="77324164"/>
      </p:ext>
    </p:extLst>
  </p:cSld>
</p:sld>
</file>

<file path=ppt/slides/slide3.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0" name="">
            <a:extLst xmlns:a="http://schemas.openxmlformats.org/drawingml/2006/main">
              <a:ext uri="{FF2B5EF4-FFF2-40B4-BE49-F238E27FC236}">
                <a16:creationId xmlns:a16="http://schemas.microsoft.com/office/drawing/2014/main" id="{E35874E7-0A4E-4588-A45E-239C30B3E233}"/>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7786B81A-9122-49F5-8EA0-D75E74C804F6}"/>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03</a:t>
            </a:r>
          </a:p>
        </p:txBody>
      </p:sp>
      <p:sp>
        <p:nvSpPr>
          <p:cNvPr id="3" name="">
            <a:extLst xmlns:a="http://schemas.openxmlformats.org/drawingml/2006/main">
              <a:ext uri="{FF2B5EF4-FFF2-40B4-BE49-F238E27FC236}">
                <a16:creationId xmlns:a16="http://schemas.microsoft.com/office/drawing/2014/main" id="{B927E539-88A5-4FB3-8321-CC7C09F5C003}"/>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The destination is mature participation</a:t>
            </a:r>
          </a:p>
        </p:txBody>
      </p:sp>
      <p:sp>
        <p:nvSpPr>
          <p:cNvPr id="4" name="">
            <a:extLst xmlns:a="http://schemas.openxmlformats.org/drawingml/2006/main">
              <a:ext uri="{FF2B5EF4-FFF2-40B4-BE49-F238E27FC236}">
                <a16:creationId xmlns:a16="http://schemas.microsoft.com/office/drawing/2014/main" id="{D3FA80F2-2D53-46EF-8FF8-1AD398EDB060}"/>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The outcomes of Ephesians 4 govern every ministry expression.</a:t>
            </a:r>
          </a:p>
        </p:txBody>
      </p:sp>
      <p:sp>
        <p:nvSpPr>
          <p:cNvPr id="5" name="">
            <a:extLst xmlns:a="http://schemas.openxmlformats.org/drawingml/2006/main">
              <a:ext uri="{FF2B5EF4-FFF2-40B4-BE49-F238E27FC236}">
                <a16:creationId xmlns:a16="http://schemas.microsoft.com/office/drawing/2014/main" id="{B7CFD1DD-4854-4FEF-946E-90C267D373FC}"/>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2E847489-A1E6-4B06-8E8A-0DDBF5C90BB8}"/>
              </a:ext>
            </a:extLst>
          </p:cNvPr>
          <p:cNvSpPr>
            <a:spLocks xmlns:a="http://schemas.openxmlformats.org/drawingml/2006/main" noGrp="1"/>
          </p:cNvSpPr>
          <p:nvPr/>
        </p:nvSpPr>
        <p:spPr>
          <a:xfrm xmlns:a="http://schemas.openxmlformats.org/drawingml/2006/main">
            <a:off x="4057650" y="1952625"/>
            <a:ext cx="4076700" cy="2400300"/>
          </a:xfrm>
          <a:prstGeom xmlns:a="http://schemas.openxmlformats.org/drawingml/2006/main" prst="roundRect">
            <a:avLst>
              <a:gd name="adj" fmla="val 4762"/>
            </a:avLst>
          </a:prstGeom>
          <a:solidFill xmlns:a="http://schemas.openxmlformats.org/drawingml/2006/main">
            <a:srgbClr val="5F0E1A"/>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B8A03542-BBB9-478C-A8F5-64A9926C01E1}"/>
              </a:ext>
            </a:extLst>
          </p:cNvPr>
          <p:cNvSpPr>
            <a:spLocks xmlns:a="http://schemas.openxmlformats.org/drawingml/2006/main" noGrp="1"/>
          </p:cNvSpPr>
          <p:nvPr/>
        </p:nvSpPr>
        <p:spPr>
          <a:xfrm xmlns:a="http://schemas.openxmlformats.org/drawingml/2006/main">
            <a:off x="4514850" y="2571750"/>
            <a:ext cx="3162300" cy="1066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3300" b="1" i="0">
                <a:solidFill>
                  <a:srgbClr val="FFFFFF"/>
                </a:solidFill>
              </a:defRPr>
            </a:pPr>
            <a:r>
              <a:rPr sz="3300" b="1" i="0">
                <a:solidFill>
                  <a:srgbClr val="FFFFFF"/>
                </a:solidFill>
              </a:rPr>
              <a:t>A MATURE</a:t>
            </a:r>
          </a:p>
          <a:p xmlns:a="http://schemas.openxmlformats.org/drawingml/2006/main">
            <a:pPr algn="ctr">
              <a:buNone/>
              <a:defRPr sz="3300" b="1" i="0">
                <a:solidFill>
                  <a:srgbClr val="FFFFFF"/>
                </a:solidFill>
              </a:defRPr>
            </a:pPr>
            <a:r>
              <a:rPr sz="3300" b="1" i="0">
                <a:solidFill>
                  <a:srgbClr val="FFFFFF"/>
                </a:solidFill>
              </a:rPr>
              <a:t>BODY</a:t>
            </a:r>
          </a:p>
        </p:txBody>
      </p:sp>
      <p:sp>
        <p:nvSpPr>
          <p:cNvPr id="8" name="">
            <a:extLst xmlns:a="http://schemas.openxmlformats.org/drawingml/2006/main">
              <a:ext uri="{FF2B5EF4-FFF2-40B4-BE49-F238E27FC236}">
                <a16:creationId xmlns:a16="http://schemas.microsoft.com/office/drawing/2014/main" id="{E5636911-0173-41C3-A24C-C0C7EBBC7A69}"/>
              </a:ext>
            </a:extLst>
          </p:cNvPr>
          <p:cNvSpPr>
            <a:spLocks xmlns:a="http://schemas.openxmlformats.org/drawingml/2006/main" noGrp="1"/>
          </p:cNvSpPr>
          <p:nvPr/>
        </p:nvSpPr>
        <p:spPr>
          <a:xfrm xmlns:a="http://schemas.openxmlformats.org/drawingml/2006/main">
            <a:off x="685800" y="1619250"/>
            <a:ext cx="8001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9" name="">
            <a:extLst xmlns:a="http://schemas.openxmlformats.org/drawingml/2006/main">
              <a:ext uri="{FF2B5EF4-FFF2-40B4-BE49-F238E27FC236}">
                <a16:creationId xmlns:a16="http://schemas.microsoft.com/office/drawing/2014/main" id="{EB5D8695-7B3A-4B21-AA24-8B64F2716168}"/>
              </a:ext>
            </a:extLst>
          </p:cNvPr>
          <p:cNvSpPr>
            <a:spLocks xmlns:a="http://schemas.openxmlformats.org/drawingml/2006/main" noGrp="1"/>
          </p:cNvSpPr>
          <p:nvPr/>
        </p:nvSpPr>
        <p:spPr>
          <a:xfrm xmlns:a="http://schemas.openxmlformats.org/drawingml/2006/main">
            <a:off x="685800" y="1828800"/>
            <a:ext cx="26670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8F1223"/>
                </a:solidFill>
              </a:defRPr>
            </a:pPr>
            <a:r>
              <a:rPr sz="1875" b="1" i="0">
                <a:solidFill>
                  <a:srgbClr val="8F1223"/>
                </a:solidFill>
              </a:rPr>
              <a:t>Unity of faith</a:t>
            </a:r>
          </a:p>
        </p:txBody>
      </p:sp>
      <p:sp>
        <p:nvSpPr>
          <p:cNvPr id="10" name="">
            <a:extLst xmlns:a="http://schemas.openxmlformats.org/drawingml/2006/main">
              <a:ext uri="{FF2B5EF4-FFF2-40B4-BE49-F238E27FC236}">
                <a16:creationId xmlns:a16="http://schemas.microsoft.com/office/drawing/2014/main" id="{782A18EC-60EB-46F5-96F9-0B3E9A100B2C}"/>
              </a:ext>
            </a:extLst>
          </p:cNvPr>
          <p:cNvSpPr>
            <a:spLocks xmlns:a="http://schemas.openxmlformats.org/drawingml/2006/main" noGrp="1"/>
          </p:cNvSpPr>
          <p:nvPr/>
        </p:nvSpPr>
        <p:spPr>
          <a:xfrm xmlns:a="http://schemas.openxmlformats.org/drawingml/2006/main">
            <a:off x="685800" y="4191000"/>
            <a:ext cx="8001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1" name="">
            <a:extLst xmlns:a="http://schemas.openxmlformats.org/drawingml/2006/main">
              <a:ext uri="{FF2B5EF4-FFF2-40B4-BE49-F238E27FC236}">
                <a16:creationId xmlns:a16="http://schemas.microsoft.com/office/drawing/2014/main" id="{F17C4A01-0E8C-4A98-ABDC-1178BAE14D18}"/>
              </a:ext>
            </a:extLst>
          </p:cNvPr>
          <p:cNvSpPr>
            <a:spLocks xmlns:a="http://schemas.openxmlformats.org/drawingml/2006/main" noGrp="1"/>
          </p:cNvSpPr>
          <p:nvPr/>
        </p:nvSpPr>
        <p:spPr>
          <a:xfrm xmlns:a="http://schemas.openxmlformats.org/drawingml/2006/main">
            <a:off x="685800" y="4400550"/>
            <a:ext cx="295275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8F1223"/>
                </a:solidFill>
              </a:defRPr>
            </a:pPr>
            <a:r>
              <a:rPr sz="1875" b="1" i="0">
                <a:solidFill>
                  <a:srgbClr val="8F1223"/>
                </a:solidFill>
              </a:rPr>
              <a:t>Knowledge of the Son</a:t>
            </a:r>
          </a:p>
        </p:txBody>
      </p:sp>
      <p:sp>
        <p:nvSpPr>
          <p:cNvPr id="12" name="">
            <a:extLst xmlns:a="http://schemas.openxmlformats.org/drawingml/2006/main">
              <a:ext uri="{FF2B5EF4-FFF2-40B4-BE49-F238E27FC236}">
                <a16:creationId xmlns:a16="http://schemas.microsoft.com/office/drawing/2014/main" id="{484D946E-5C1B-4C65-8F1F-B5687FA526B7}"/>
              </a:ext>
            </a:extLst>
          </p:cNvPr>
          <p:cNvSpPr>
            <a:spLocks xmlns:a="http://schemas.openxmlformats.org/drawingml/2006/main" noGrp="1"/>
          </p:cNvSpPr>
          <p:nvPr/>
        </p:nvSpPr>
        <p:spPr>
          <a:xfrm xmlns:a="http://schemas.openxmlformats.org/drawingml/2006/main">
            <a:off x="8572500" y="1619250"/>
            <a:ext cx="8001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3" name="">
            <a:extLst xmlns:a="http://schemas.openxmlformats.org/drawingml/2006/main">
              <a:ext uri="{FF2B5EF4-FFF2-40B4-BE49-F238E27FC236}">
                <a16:creationId xmlns:a16="http://schemas.microsoft.com/office/drawing/2014/main" id="{8EC0FCCB-1CFA-4E36-A1A8-E9145609F0FE}"/>
              </a:ext>
            </a:extLst>
          </p:cNvPr>
          <p:cNvSpPr>
            <a:spLocks xmlns:a="http://schemas.openxmlformats.org/drawingml/2006/main" noGrp="1"/>
          </p:cNvSpPr>
          <p:nvPr/>
        </p:nvSpPr>
        <p:spPr>
          <a:xfrm xmlns:a="http://schemas.openxmlformats.org/drawingml/2006/main">
            <a:off x="8572500" y="1828800"/>
            <a:ext cx="29337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8F1223"/>
                </a:solidFill>
              </a:defRPr>
            </a:pPr>
            <a:r>
              <a:rPr sz="1875" b="1" i="0">
                <a:solidFill>
                  <a:srgbClr val="8F1223"/>
                </a:solidFill>
              </a:rPr>
              <a:t>Doctrinal steadiness</a:t>
            </a:r>
          </a:p>
        </p:txBody>
      </p:sp>
      <p:sp>
        <p:nvSpPr>
          <p:cNvPr id="14" name="">
            <a:extLst xmlns:a="http://schemas.openxmlformats.org/drawingml/2006/main">
              <a:ext uri="{FF2B5EF4-FFF2-40B4-BE49-F238E27FC236}">
                <a16:creationId xmlns:a16="http://schemas.microsoft.com/office/drawing/2014/main" id="{30BC64BF-A348-4AD9-AA34-4F04B1712C7B}"/>
              </a:ext>
            </a:extLst>
          </p:cNvPr>
          <p:cNvSpPr>
            <a:spLocks xmlns:a="http://schemas.openxmlformats.org/drawingml/2006/main" noGrp="1"/>
          </p:cNvSpPr>
          <p:nvPr/>
        </p:nvSpPr>
        <p:spPr>
          <a:xfrm xmlns:a="http://schemas.openxmlformats.org/drawingml/2006/main">
            <a:off x="8572500" y="4191000"/>
            <a:ext cx="8001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5" name="">
            <a:extLst xmlns:a="http://schemas.openxmlformats.org/drawingml/2006/main">
              <a:ext uri="{FF2B5EF4-FFF2-40B4-BE49-F238E27FC236}">
                <a16:creationId xmlns:a16="http://schemas.microsoft.com/office/drawing/2014/main" id="{AEDC5081-BBC7-4263-832C-6BEDB5FFAF49}"/>
              </a:ext>
            </a:extLst>
          </p:cNvPr>
          <p:cNvSpPr>
            <a:spLocks xmlns:a="http://schemas.openxmlformats.org/drawingml/2006/main" noGrp="1"/>
          </p:cNvSpPr>
          <p:nvPr/>
        </p:nvSpPr>
        <p:spPr>
          <a:xfrm xmlns:a="http://schemas.openxmlformats.org/drawingml/2006/main">
            <a:off x="8572500" y="4400550"/>
            <a:ext cx="29337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875" b="1" i="0">
                <a:solidFill>
                  <a:srgbClr val="8F1223"/>
                </a:solidFill>
              </a:defRPr>
            </a:pPr>
            <a:r>
              <a:rPr sz="1875" b="1" i="0">
                <a:solidFill>
                  <a:srgbClr val="8F1223"/>
                </a:solidFill>
              </a:rPr>
              <a:t>Truth spoken in love</a:t>
            </a:r>
          </a:p>
        </p:txBody>
      </p:sp>
      <p:sp>
        <p:nvSpPr>
          <p:cNvPr id="16" name="">
            <a:extLst xmlns:a="http://schemas.openxmlformats.org/drawingml/2006/main">
              <a:ext uri="{FF2B5EF4-FFF2-40B4-BE49-F238E27FC236}">
                <a16:creationId xmlns:a16="http://schemas.microsoft.com/office/drawing/2014/main" id="{0D180E68-A142-41B5-BED5-27A64B9A61A7}"/>
              </a:ext>
            </a:extLst>
          </p:cNvPr>
          <p:cNvSpPr>
            <a:spLocks xmlns:a="http://schemas.openxmlformats.org/drawingml/2006/main" noGrp="1"/>
          </p:cNvSpPr>
          <p:nvPr/>
        </p:nvSpPr>
        <p:spPr>
          <a:xfrm xmlns:a="http://schemas.openxmlformats.org/drawingml/2006/main">
            <a:off x="4057650" y="4857750"/>
            <a:ext cx="8001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7" name="">
            <a:extLst xmlns:a="http://schemas.openxmlformats.org/drawingml/2006/main">
              <a:ext uri="{FF2B5EF4-FFF2-40B4-BE49-F238E27FC236}">
                <a16:creationId xmlns:a16="http://schemas.microsoft.com/office/drawing/2014/main" id="{ADAACFAD-2AEE-4E4D-9954-92CAFBC79D1F}"/>
              </a:ext>
            </a:extLst>
          </p:cNvPr>
          <p:cNvSpPr>
            <a:spLocks xmlns:a="http://schemas.openxmlformats.org/drawingml/2006/main" noGrp="1"/>
          </p:cNvSpPr>
          <p:nvPr/>
        </p:nvSpPr>
        <p:spPr>
          <a:xfrm xmlns:a="http://schemas.openxmlformats.org/drawingml/2006/main">
            <a:off x="4057650" y="5067300"/>
            <a:ext cx="40767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ctr">
              <a:buNone/>
              <a:defRPr sz="1875" b="1" i="0">
                <a:solidFill>
                  <a:srgbClr val="8F1223"/>
                </a:solidFill>
              </a:defRPr>
            </a:pPr>
            <a:r>
              <a:rPr sz="1875" b="1" i="0">
                <a:solidFill>
                  <a:srgbClr val="8F1223"/>
                </a:solidFill>
              </a:rPr>
              <a:t>Every part contributing</a:t>
            </a:r>
          </a:p>
        </p:txBody>
      </p:sp>
      <p:sp>
        <p:nvSpPr>
          <p:cNvPr id="18" name="">
            <a:extLst xmlns:a="http://schemas.openxmlformats.org/drawingml/2006/main">
              <a:ext uri="{FF2B5EF4-FFF2-40B4-BE49-F238E27FC236}">
                <a16:creationId xmlns:a16="http://schemas.microsoft.com/office/drawing/2014/main" id="{86F187DF-2442-48C6-9FF4-2A76C20EDBD0}"/>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19" name="">
            <a:extLst xmlns:a="http://schemas.openxmlformats.org/drawingml/2006/main">
              <a:ext uri="{FF2B5EF4-FFF2-40B4-BE49-F238E27FC236}">
                <a16:creationId xmlns:a16="http://schemas.microsoft.com/office/drawing/2014/main" id="{78BD2321-97FB-407D-85C8-B3DB7AC72994}"/>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03</a:t>
            </a:r>
          </a:p>
        </p:txBody>
      </p:sp>
    </p:spTree>
    <p:extLst>
      <p:ext uri="{BB962C8B-B14F-4D97-AF65-F5344CB8AC3E}">
        <p14:creationId xmlns:p14="http://schemas.microsoft.com/office/powerpoint/2010/main" val="1777622178"/>
      </p:ext>
    </p:extLst>
  </p:cSld>
</p:sld>
</file>

<file path=ppt/slides/slide4.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32" name="">
            <a:extLst xmlns:a="http://schemas.openxmlformats.org/drawingml/2006/main">
              <a:ext uri="{FF2B5EF4-FFF2-40B4-BE49-F238E27FC236}">
                <a16:creationId xmlns:a16="http://schemas.microsoft.com/office/drawing/2014/main" id="{83E741B3-868B-4F4D-983C-2B20423876F1}"/>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23A2B48B-A55A-4A8F-B660-44049CF5CCA0}"/>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04</a:t>
            </a:r>
          </a:p>
        </p:txBody>
      </p:sp>
      <p:sp>
        <p:nvSpPr>
          <p:cNvPr id="3" name="">
            <a:extLst xmlns:a="http://schemas.openxmlformats.org/drawingml/2006/main">
              <a:ext uri="{FF2B5EF4-FFF2-40B4-BE49-F238E27FC236}">
                <a16:creationId xmlns:a16="http://schemas.microsoft.com/office/drawing/2014/main" id="{860C2FE2-80F9-4356-B013-26D2F6D88666}"/>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Clear language protects clear discernment</a:t>
            </a:r>
          </a:p>
        </p:txBody>
      </p:sp>
      <p:sp>
        <p:nvSpPr>
          <p:cNvPr id="4" name="">
            <a:extLst xmlns:a="http://schemas.openxmlformats.org/drawingml/2006/main">
              <a:ext uri="{FF2B5EF4-FFF2-40B4-BE49-F238E27FC236}">
                <a16:creationId xmlns:a16="http://schemas.microsoft.com/office/drawing/2014/main" id="{D4CF0A5C-F7DB-42C2-BD7C-6E9B86BD1898}"/>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Related terms answer different questions and carry different levels of responsibility.</a:t>
            </a:r>
          </a:p>
        </p:txBody>
      </p:sp>
      <p:sp>
        <p:nvSpPr>
          <p:cNvPr id="5" name="">
            <a:extLst xmlns:a="http://schemas.openxmlformats.org/drawingml/2006/main">
              <a:ext uri="{FF2B5EF4-FFF2-40B4-BE49-F238E27FC236}">
                <a16:creationId xmlns:a16="http://schemas.microsoft.com/office/drawing/2014/main" id="{8D9AAC66-5A94-4B73-B5B7-BD114C3DA51D}"/>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58DAD3BC-D9A6-4553-A28D-5AC07BDB561A}"/>
              </a:ext>
            </a:extLst>
          </p:cNvPr>
          <p:cNvSpPr>
            <a:spLocks xmlns:a="http://schemas.openxmlformats.org/drawingml/2006/main" noGrp="1"/>
          </p:cNvSpPr>
          <p:nvPr/>
        </p:nvSpPr>
        <p:spPr>
          <a:xfrm xmlns:a="http://schemas.openxmlformats.org/drawingml/2006/main">
            <a:off x="685800" y="1581150"/>
            <a:ext cx="4381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01</a:t>
            </a:r>
          </a:p>
        </p:txBody>
      </p:sp>
      <p:sp>
        <p:nvSpPr>
          <p:cNvPr id="7" name="">
            <a:extLst xmlns:a="http://schemas.openxmlformats.org/drawingml/2006/main">
              <a:ext uri="{FF2B5EF4-FFF2-40B4-BE49-F238E27FC236}">
                <a16:creationId xmlns:a16="http://schemas.microsoft.com/office/drawing/2014/main" id="{992EFE65-AD27-41B8-8E74-0F2006B95945}"/>
              </a:ext>
            </a:extLst>
          </p:cNvPr>
          <p:cNvSpPr>
            <a:spLocks xmlns:a="http://schemas.openxmlformats.org/drawingml/2006/main" noGrp="1"/>
          </p:cNvSpPr>
          <p:nvPr/>
        </p:nvSpPr>
        <p:spPr>
          <a:xfrm xmlns:a="http://schemas.openxmlformats.org/drawingml/2006/main">
            <a:off x="1276350" y="1533525"/>
            <a:ext cx="18097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100" b="1" i="0">
                <a:solidFill>
                  <a:srgbClr val="5F0E1A"/>
                </a:solidFill>
              </a:defRPr>
            </a:pPr>
            <a:r>
              <a:rPr sz="2100" b="1" i="0">
                <a:solidFill>
                  <a:srgbClr val="5F0E1A"/>
                </a:solidFill>
              </a:rPr>
              <a:t>Gift</a:t>
            </a:r>
          </a:p>
        </p:txBody>
      </p:sp>
      <p:sp>
        <p:nvSpPr>
          <p:cNvPr id="8" name="">
            <a:extLst xmlns:a="http://schemas.openxmlformats.org/drawingml/2006/main">
              <a:ext uri="{FF2B5EF4-FFF2-40B4-BE49-F238E27FC236}">
                <a16:creationId xmlns:a16="http://schemas.microsoft.com/office/drawing/2014/main" id="{97B09C97-D63F-42F3-A948-7A00F101ACDE}"/>
              </a:ext>
            </a:extLst>
          </p:cNvPr>
          <p:cNvSpPr>
            <a:spLocks xmlns:a="http://schemas.openxmlformats.org/drawingml/2006/main" noGrp="1"/>
          </p:cNvSpPr>
          <p:nvPr/>
        </p:nvSpPr>
        <p:spPr>
          <a:xfrm xmlns:a="http://schemas.openxmlformats.org/drawingml/2006/main">
            <a:off x="1276350" y="1990725"/>
            <a:ext cx="438150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Spirit-enabled capacity contributes to the body?</a:t>
            </a:r>
          </a:p>
        </p:txBody>
      </p:sp>
      <p:sp>
        <p:nvSpPr>
          <p:cNvPr id="9" name="">
            <a:extLst xmlns:a="http://schemas.openxmlformats.org/drawingml/2006/main">
              <a:ext uri="{FF2B5EF4-FFF2-40B4-BE49-F238E27FC236}">
                <a16:creationId xmlns:a16="http://schemas.microsoft.com/office/drawing/2014/main" id="{A3554D98-5E42-430B-B574-29C2A236583C}"/>
              </a:ext>
            </a:extLst>
          </p:cNvPr>
          <p:cNvSpPr>
            <a:spLocks xmlns:a="http://schemas.openxmlformats.org/drawingml/2006/main" noGrp="1"/>
          </p:cNvSpPr>
          <p:nvPr/>
        </p:nvSpPr>
        <p:spPr>
          <a:xfrm xmlns:a="http://schemas.openxmlformats.org/drawingml/2006/main">
            <a:off x="1276350" y="2686050"/>
            <a:ext cx="40957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0" name="">
            <a:extLst xmlns:a="http://schemas.openxmlformats.org/drawingml/2006/main">
              <a:ext uri="{FF2B5EF4-FFF2-40B4-BE49-F238E27FC236}">
                <a16:creationId xmlns:a16="http://schemas.microsoft.com/office/drawing/2014/main" id="{00053B70-B8F4-4C33-84C5-77EAE7EAEC55}"/>
              </a:ext>
            </a:extLst>
          </p:cNvPr>
          <p:cNvSpPr>
            <a:spLocks xmlns:a="http://schemas.openxmlformats.org/drawingml/2006/main" noGrp="1"/>
          </p:cNvSpPr>
          <p:nvPr/>
        </p:nvSpPr>
        <p:spPr>
          <a:xfrm xmlns:a="http://schemas.openxmlformats.org/drawingml/2006/main">
            <a:off x="685800" y="2990850"/>
            <a:ext cx="4381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02</a:t>
            </a:r>
          </a:p>
        </p:txBody>
      </p:sp>
      <p:sp>
        <p:nvSpPr>
          <p:cNvPr id="11" name="">
            <a:extLst xmlns:a="http://schemas.openxmlformats.org/drawingml/2006/main">
              <a:ext uri="{FF2B5EF4-FFF2-40B4-BE49-F238E27FC236}">
                <a16:creationId xmlns:a16="http://schemas.microsoft.com/office/drawing/2014/main" id="{A408E218-F91F-4824-B616-28664AAC468A}"/>
              </a:ext>
            </a:extLst>
          </p:cNvPr>
          <p:cNvSpPr>
            <a:spLocks xmlns:a="http://schemas.openxmlformats.org/drawingml/2006/main" noGrp="1"/>
          </p:cNvSpPr>
          <p:nvPr/>
        </p:nvSpPr>
        <p:spPr>
          <a:xfrm xmlns:a="http://schemas.openxmlformats.org/drawingml/2006/main">
            <a:off x="1276350" y="2943225"/>
            <a:ext cx="18097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100" b="1" i="0">
                <a:solidFill>
                  <a:srgbClr val="5F0E1A"/>
                </a:solidFill>
              </a:defRPr>
            </a:pPr>
            <a:r>
              <a:rPr sz="2100" b="1" i="0">
                <a:solidFill>
                  <a:srgbClr val="5F0E1A"/>
                </a:solidFill>
              </a:rPr>
              <a:t>Function</a:t>
            </a:r>
          </a:p>
        </p:txBody>
      </p:sp>
      <p:sp>
        <p:nvSpPr>
          <p:cNvPr id="12" name="">
            <a:extLst xmlns:a="http://schemas.openxmlformats.org/drawingml/2006/main">
              <a:ext uri="{FF2B5EF4-FFF2-40B4-BE49-F238E27FC236}">
                <a16:creationId xmlns:a16="http://schemas.microsoft.com/office/drawing/2014/main" id="{CBDD5F67-83AF-416F-85B8-4FCC6D9DB9A5}"/>
              </a:ext>
            </a:extLst>
          </p:cNvPr>
          <p:cNvSpPr>
            <a:spLocks xmlns:a="http://schemas.openxmlformats.org/drawingml/2006/main" noGrp="1"/>
          </p:cNvSpPr>
          <p:nvPr/>
        </p:nvSpPr>
        <p:spPr>
          <a:xfrm xmlns:a="http://schemas.openxmlformats.org/drawingml/2006/main">
            <a:off x="1276350" y="3400425"/>
            <a:ext cx="438150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ministry work actually recurs?</a:t>
            </a:r>
          </a:p>
        </p:txBody>
      </p:sp>
      <p:sp>
        <p:nvSpPr>
          <p:cNvPr id="13" name="">
            <a:extLst xmlns:a="http://schemas.openxmlformats.org/drawingml/2006/main">
              <a:ext uri="{FF2B5EF4-FFF2-40B4-BE49-F238E27FC236}">
                <a16:creationId xmlns:a16="http://schemas.microsoft.com/office/drawing/2014/main" id="{E293BE93-719E-4FEB-BFE0-3116307607FE}"/>
              </a:ext>
            </a:extLst>
          </p:cNvPr>
          <p:cNvSpPr>
            <a:spLocks xmlns:a="http://schemas.openxmlformats.org/drawingml/2006/main" noGrp="1"/>
          </p:cNvSpPr>
          <p:nvPr/>
        </p:nvSpPr>
        <p:spPr>
          <a:xfrm xmlns:a="http://schemas.openxmlformats.org/drawingml/2006/main">
            <a:off x="1276350" y="4095750"/>
            <a:ext cx="40957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26DCD9CC-FD49-4289-8280-22C87023423B}"/>
              </a:ext>
            </a:extLst>
          </p:cNvPr>
          <p:cNvSpPr>
            <a:spLocks xmlns:a="http://schemas.openxmlformats.org/drawingml/2006/main" noGrp="1"/>
          </p:cNvSpPr>
          <p:nvPr/>
        </p:nvSpPr>
        <p:spPr>
          <a:xfrm xmlns:a="http://schemas.openxmlformats.org/drawingml/2006/main">
            <a:off x="685800" y="4400550"/>
            <a:ext cx="4381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03</a:t>
            </a:r>
          </a:p>
        </p:txBody>
      </p:sp>
      <p:sp>
        <p:nvSpPr>
          <p:cNvPr id="15" name="">
            <a:extLst xmlns:a="http://schemas.openxmlformats.org/drawingml/2006/main">
              <a:ext uri="{FF2B5EF4-FFF2-40B4-BE49-F238E27FC236}">
                <a16:creationId xmlns:a16="http://schemas.microsoft.com/office/drawing/2014/main" id="{E6FB61CE-2722-4B53-A953-1296F23E36E2}"/>
              </a:ext>
            </a:extLst>
          </p:cNvPr>
          <p:cNvSpPr>
            <a:spLocks xmlns:a="http://schemas.openxmlformats.org/drawingml/2006/main" noGrp="1"/>
          </p:cNvSpPr>
          <p:nvPr/>
        </p:nvSpPr>
        <p:spPr>
          <a:xfrm xmlns:a="http://schemas.openxmlformats.org/drawingml/2006/main">
            <a:off x="1276350" y="4352925"/>
            <a:ext cx="18097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100" b="1" i="0">
                <a:solidFill>
                  <a:srgbClr val="5F0E1A"/>
                </a:solidFill>
              </a:defRPr>
            </a:pPr>
            <a:r>
              <a:rPr sz="2100" b="1" i="0">
                <a:solidFill>
                  <a:srgbClr val="5F0E1A"/>
                </a:solidFill>
              </a:rPr>
              <a:t>Calling</a:t>
            </a:r>
          </a:p>
        </p:txBody>
      </p:sp>
      <p:sp>
        <p:nvSpPr>
          <p:cNvPr id="16" name="">
            <a:extLst xmlns:a="http://schemas.openxmlformats.org/drawingml/2006/main">
              <a:ext uri="{FF2B5EF4-FFF2-40B4-BE49-F238E27FC236}">
                <a16:creationId xmlns:a16="http://schemas.microsoft.com/office/drawing/2014/main" id="{556094AB-DA2C-44C3-856A-1FF04CFA4731}"/>
              </a:ext>
            </a:extLst>
          </p:cNvPr>
          <p:cNvSpPr>
            <a:spLocks xmlns:a="http://schemas.openxmlformats.org/drawingml/2006/main" noGrp="1"/>
          </p:cNvSpPr>
          <p:nvPr/>
        </p:nvSpPr>
        <p:spPr>
          <a:xfrm xmlns:a="http://schemas.openxmlformats.org/drawingml/2006/main">
            <a:off x="1276350" y="4810125"/>
            <a:ext cx="438150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durable summons and responsibility is emerging?</a:t>
            </a:r>
          </a:p>
        </p:txBody>
      </p:sp>
      <p:sp>
        <p:nvSpPr>
          <p:cNvPr id="17" name="">
            <a:extLst xmlns:a="http://schemas.openxmlformats.org/drawingml/2006/main">
              <a:ext uri="{FF2B5EF4-FFF2-40B4-BE49-F238E27FC236}">
                <a16:creationId xmlns:a16="http://schemas.microsoft.com/office/drawing/2014/main" id="{4C825891-2F34-46D9-8C05-4CF2F5BC09F8}"/>
              </a:ext>
            </a:extLst>
          </p:cNvPr>
          <p:cNvSpPr>
            <a:spLocks xmlns:a="http://schemas.openxmlformats.org/drawingml/2006/main" noGrp="1"/>
          </p:cNvSpPr>
          <p:nvPr/>
        </p:nvSpPr>
        <p:spPr>
          <a:xfrm xmlns:a="http://schemas.openxmlformats.org/drawingml/2006/main">
            <a:off x="1276350" y="5505450"/>
            <a:ext cx="40957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8" name="">
            <a:extLst xmlns:a="http://schemas.openxmlformats.org/drawingml/2006/main">
              <a:ext uri="{FF2B5EF4-FFF2-40B4-BE49-F238E27FC236}">
                <a16:creationId xmlns:a16="http://schemas.microsoft.com/office/drawing/2014/main" id="{D3A937F2-629C-41AD-B68D-64A1FD00222A}"/>
              </a:ext>
            </a:extLst>
          </p:cNvPr>
          <p:cNvSpPr>
            <a:spLocks xmlns:a="http://schemas.openxmlformats.org/drawingml/2006/main" noGrp="1"/>
          </p:cNvSpPr>
          <p:nvPr/>
        </p:nvSpPr>
        <p:spPr>
          <a:xfrm xmlns:a="http://schemas.openxmlformats.org/drawingml/2006/main">
            <a:off x="6286500" y="1581150"/>
            <a:ext cx="4381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04</a:t>
            </a:r>
          </a:p>
        </p:txBody>
      </p:sp>
      <p:sp>
        <p:nvSpPr>
          <p:cNvPr id="19" name="">
            <a:extLst xmlns:a="http://schemas.openxmlformats.org/drawingml/2006/main">
              <a:ext uri="{FF2B5EF4-FFF2-40B4-BE49-F238E27FC236}">
                <a16:creationId xmlns:a16="http://schemas.microsoft.com/office/drawing/2014/main" id="{A798BFFD-249C-4B07-9069-E8690F5D7BED}"/>
              </a:ext>
            </a:extLst>
          </p:cNvPr>
          <p:cNvSpPr>
            <a:spLocks xmlns:a="http://schemas.openxmlformats.org/drawingml/2006/main" noGrp="1"/>
          </p:cNvSpPr>
          <p:nvPr/>
        </p:nvSpPr>
        <p:spPr>
          <a:xfrm xmlns:a="http://schemas.openxmlformats.org/drawingml/2006/main">
            <a:off x="6877050" y="1533525"/>
            <a:ext cx="18097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100" b="1" i="0">
                <a:solidFill>
                  <a:srgbClr val="5F0E1A"/>
                </a:solidFill>
              </a:defRPr>
            </a:pPr>
            <a:r>
              <a:rPr sz="2100" b="1" i="0">
                <a:solidFill>
                  <a:srgbClr val="5F0E1A"/>
                </a:solidFill>
              </a:rPr>
              <a:t>Role</a:t>
            </a:r>
          </a:p>
        </p:txBody>
      </p:sp>
      <p:sp>
        <p:nvSpPr>
          <p:cNvPr id="20" name="">
            <a:extLst xmlns:a="http://schemas.openxmlformats.org/drawingml/2006/main">
              <a:ext uri="{FF2B5EF4-FFF2-40B4-BE49-F238E27FC236}">
                <a16:creationId xmlns:a16="http://schemas.microsoft.com/office/drawing/2014/main" id="{873B36D2-0BA2-4EE8-89BD-2B825C3126DB}"/>
              </a:ext>
            </a:extLst>
          </p:cNvPr>
          <p:cNvSpPr>
            <a:spLocks xmlns:a="http://schemas.openxmlformats.org/drawingml/2006/main" noGrp="1"/>
          </p:cNvSpPr>
          <p:nvPr/>
        </p:nvSpPr>
        <p:spPr>
          <a:xfrm xmlns:a="http://schemas.openxmlformats.org/drawingml/2006/main">
            <a:off x="6877050" y="1990725"/>
            <a:ext cx="438150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responsibility is assigned in this setting?</a:t>
            </a:r>
          </a:p>
        </p:txBody>
      </p:sp>
      <p:sp>
        <p:nvSpPr>
          <p:cNvPr id="21" name="">
            <a:extLst xmlns:a="http://schemas.openxmlformats.org/drawingml/2006/main">
              <a:ext uri="{FF2B5EF4-FFF2-40B4-BE49-F238E27FC236}">
                <a16:creationId xmlns:a16="http://schemas.microsoft.com/office/drawing/2014/main" id="{C5BC48AB-2EC1-455E-93E6-896B387EEA87}"/>
              </a:ext>
            </a:extLst>
          </p:cNvPr>
          <p:cNvSpPr>
            <a:spLocks xmlns:a="http://schemas.openxmlformats.org/drawingml/2006/main" noGrp="1"/>
          </p:cNvSpPr>
          <p:nvPr/>
        </p:nvSpPr>
        <p:spPr>
          <a:xfrm xmlns:a="http://schemas.openxmlformats.org/drawingml/2006/main">
            <a:off x="6877050" y="2686050"/>
            <a:ext cx="40957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2" name="">
            <a:extLst xmlns:a="http://schemas.openxmlformats.org/drawingml/2006/main">
              <a:ext uri="{FF2B5EF4-FFF2-40B4-BE49-F238E27FC236}">
                <a16:creationId xmlns:a16="http://schemas.microsoft.com/office/drawing/2014/main" id="{868014F0-4656-4F0C-8A26-E26CE5699A2D}"/>
              </a:ext>
            </a:extLst>
          </p:cNvPr>
          <p:cNvSpPr>
            <a:spLocks xmlns:a="http://schemas.openxmlformats.org/drawingml/2006/main" noGrp="1"/>
          </p:cNvSpPr>
          <p:nvPr/>
        </p:nvSpPr>
        <p:spPr>
          <a:xfrm xmlns:a="http://schemas.openxmlformats.org/drawingml/2006/main">
            <a:off x="6286500" y="2990850"/>
            <a:ext cx="4381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05</a:t>
            </a:r>
          </a:p>
        </p:txBody>
      </p:sp>
      <p:sp>
        <p:nvSpPr>
          <p:cNvPr id="23" name="">
            <a:extLst xmlns:a="http://schemas.openxmlformats.org/drawingml/2006/main">
              <a:ext uri="{FF2B5EF4-FFF2-40B4-BE49-F238E27FC236}">
                <a16:creationId xmlns:a16="http://schemas.microsoft.com/office/drawing/2014/main" id="{B5143EB4-8D24-4CB7-A095-D8CC9D581A35}"/>
              </a:ext>
            </a:extLst>
          </p:cNvPr>
          <p:cNvSpPr>
            <a:spLocks xmlns:a="http://schemas.openxmlformats.org/drawingml/2006/main" noGrp="1"/>
          </p:cNvSpPr>
          <p:nvPr/>
        </p:nvSpPr>
        <p:spPr>
          <a:xfrm xmlns:a="http://schemas.openxmlformats.org/drawingml/2006/main">
            <a:off x="6877050" y="2943225"/>
            <a:ext cx="18097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100" b="1" i="0">
                <a:solidFill>
                  <a:srgbClr val="5F0E1A"/>
                </a:solidFill>
              </a:defRPr>
            </a:pPr>
            <a:r>
              <a:rPr sz="2100" b="1" i="0">
                <a:solidFill>
                  <a:srgbClr val="5F0E1A"/>
                </a:solidFill>
              </a:rPr>
              <a:t>Office</a:t>
            </a:r>
          </a:p>
        </p:txBody>
      </p:sp>
      <p:sp>
        <p:nvSpPr>
          <p:cNvPr id="24" name="">
            <a:extLst xmlns:a="http://schemas.openxmlformats.org/drawingml/2006/main">
              <a:ext uri="{FF2B5EF4-FFF2-40B4-BE49-F238E27FC236}">
                <a16:creationId xmlns:a16="http://schemas.microsoft.com/office/drawing/2014/main" id="{F3B3F787-3D45-4EF7-B5F9-0532B4F8CD23}"/>
              </a:ext>
            </a:extLst>
          </p:cNvPr>
          <p:cNvSpPr>
            <a:spLocks xmlns:a="http://schemas.openxmlformats.org/drawingml/2006/main" noGrp="1"/>
          </p:cNvSpPr>
          <p:nvPr/>
        </p:nvSpPr>
        <p:spPr>
          <a:xfrm xmlns:a="http://schemas.openxmlformats.org/drawingml/2006/main">
            <a:off x="6877050" y="3400425"/>
            <a:ext cx="438150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responsibility is formally recognized and governed?</a:t>
            </a:r>
          </a:p>
        </p:txBody>
      </p:sp>
      <p:sp>
        <p:nvSpPr>
          <p:cNvPr id="25" name="">
            <a:extLst xmlns:a="http://schemas.openxmlformats.org/drawingml/2006/main">
              <a:ext uri="{FF2B5EF4-FFF2-40B4-BE49-F238E27FC236}">
                <a16:creationId xmlns:a16="http://schemas.microsoft.com/office/drawing/2014/main" id="{88E0BF64-6CBC-48A0-8F37-E547FA35855C}"/>
              </a:ext>
            </a:extLst>
          </p:cNvPr>
          <p:cNvSpPr>
            <a:spLocks xmlns:a="http://schemas.openxmlformats.org/drawingml/2006/main" noGrp="1"/>
          </p:cNvSpPr>
          <p:nvPr/>
        </p:nvSpPr>
        <p:spPr>
          <a:xfrm xmlns:a="http://schemas.openxmlformats.org/drawingml/2006/main">
            <a:off x="6877050" y="4095750"/>
            <a:ext cx="40957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6" name="">
            <a:extLst xmlns:a="http://schemas.openxmlformats.org/drawingml/2006/main">
              <a:ext uri="{FF2B5EF4-FFF2-40B4-BE49-F238E27FC236}">
                <a16:creationId xmlns:a16="http://schemas.microsoft.com/office/drawing/2014/main" id="{487C7A88-42B6-457C-AF2B-377220A13A9D}"/>
              </a:ext>
            </a:extLst>
          </p:cNvPr>
          <p:cNvSpPr>
            <a:spLocks xmlns:a="http://schemas.openxmlformats.org/drawingml/2006/main" noGrp="1"/>
          </p:cNvSpPr>
          <p:nvPr/>
        </p:nvSpPr>
        <p:spPr>
          <a:xfrm xmlns:a="http://schemas.openxmlformats.org/drawingml/2006/main">
            <a:off x="6286500" y="4400550"/>
            <a:ext cx="4381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C9A34A"/>
                </a:solidFill>
              </a:defRPr>
            </a:pPr>
            <a:r>
              <a:rPr sz="1275" b="1" i="0">
                <a:solidFill>
                  <a:srgbClr val="C9A34A"/>
                </a:solidFill>
              </a:rPr>
              <a:t>06</a:t>
            </a:r>
          </a:p>
        </p:txBody>
      </p:sp>
      <p:sp>
        <p:nvSpPr>
          <p:cNvPr id="27" name="">
            <a:extLst xmlns:a="http://schemas.openxmlformats.org/drawingml/2006/main">
              <a:ext uri="{FF2B5EF4-FFF2-40B4-BE49-F238E27FC236}">
                <a16:creationId xmlns:a16="http://schemas.microsoft.com/office/drawing/2014/main" id="{B53CB31E-382E-4420-86F8-2DA2F53B9E8A}"/>
              </a:ext>
            </a:extLst>
          </p:cNvPr>
          <p:cNvSpPr>
            <a:spLocks xmlns:a="http://schemas.openxmlformats.org/drawingml/2006/main" noGrp="1"/>
          </p:cNvSpPr>
          <p:nvPr/>
        </p:nvSpPr>
        <p:spPr>
          <a:xfrm xmlns:a="http://schemas.openxmlformats.org/drawingml/2006/main">
            <a:off x="6877050" y="4352925"/>
            <a:ext cx="180975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100" b="1" i="0">
                <a:solidFill>
                  <a:srgbClr val="5F0E1A"/>
                </a:solidFill>
              </a:defRPr>
            </a:pPr>
            <a:r>
              <a:rPr sz="2100" b="1" i="0">
                <a:solidFill>
                  <a:srgbClr val="5F0E1A"/>
                </a:solidFill>
              </a:rPr>
              <a:t>Title</a:t>
            </a:r>
          </a:p>
        </p:txBody>
      </p:sp>
      <p:sp>
        <p:nvSpPr>
          <p:cNvPr id="28" name="">
            <a:extLst xmlns:a="http://schemas.openxmlformats.org/drawingml/2006/main">
              <a:ext uri="{FF2B5EF4-FFF2-40B4-BE49-F238E27FC236}">
                <a16:creationId xmlns:a16="http://schemas.microsoft.com/office/drawing/2014/main" id="{FB65D498-68F0-43AF-934E-B0AFB59C35ED}"/>
              </a:ext>
            </a:extLst>
          </p:cNvPr>
          <p:cNvSpPr>
            <a:spLocks xmlns:a="http://schemas.openxmlformats.org/drawingml/2006/main" noGrp="1"/>
          </p:cNvSpPr>
          <p:nvPr/>
        </p:nvSpPr>
        <p:spPr>
          <a:xfrm xmlns:a="http://schemas.openxmlformats.org/drawingml/2006/main">
            <a:off x="6877050" y="4810125"/>
            <a:ext cx="4381500" cy="628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public designation does this community authorize?</a:t>
            </a:r>
          </a:p>
        </p:txBody>
      </p:sp>
      <p:sp>
        <p:nvSpPr>
          <p:cNvPr id="29" name="">
            <a:extLst xmlns:a="http://schemas.openxmlformats.org/drawingml/2006/main">
              <a:ext uri="{FF2B5EF4-FFF2-40B4-BE49-F238E27FC236}">
                <a16:creationId xmlns:a16="http://schemas.microsoft.com/office/drawing/2014/main" id="{A3297AB9-E4D8-423D-B855-23B7574552C1}"/>
              </a:ext>
            </a:extLst>
          </p:cNvPr>
          <p:cNvSpPr>
            <a:spLocks xmlns:a="http://schemas.openxmlformats.org/drawingml/2006/main" noGrp="1"/>
          </p:cNvSpPr>
          <p:nvPr/>
        </p:nvSpPr>
        <p:spPr>
          <a:xfrm xmlns:a="http://schemas.openxmlformats.org/drawingml/2006/main">
            <a:off x="6877050" y="5505450"/>
            <a:ext cx="40957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30" name="">
            <a:extLst xmlns:a="http://schemas.openxmlformats.org/drawingml/2006/main">
              <a:ext uri="{FF2B5EF4-FFF2-40B4-BE49-F238E27FC236}">
                <a16:creationId xmlns:a16="http://schemas.microsoft.com/office/drawing/2014/main" id="{2A68E1CC-99BA-4528-B8D5-35AF77FD8EAF}"/>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31" name="">
            <a:extLst xmlns:a="http://schemas.openxmlformats.org/drawingml/2006/main">
              <a:ext uri="{FF2B5EF4-FFF2-40B4-BE49-F238E27FC236}">
                <a16:creationId xmlns:a16="http://schemas.microsoft.com/office/drawing/2014/main" id="{63A37944-4E02-43A1-A4C7-64887B3F1F7F}"/>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04</a:t>
            </a:r>
          </a:p>
        </p:txBody>
      </p:sp>
    </p:spTree>
    <p:extLst>
      <p:ext uri="{BB962C8B-B14F-4D97-AF65-F5344CB8AC3E}">
        <p14:creationId xmlns:p14="http://schemas.microsoft.com/office/powerpoint/2010/main" val="1036349344"/>
      </p:ext>
    </p:extLst>
  </p:cSld>
</p:sld>
</file>

<file path=ppt/slides/slide5.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18" name="">
            <a:extLst xmlns:a="http://schemas.openxmlformats.org/drawingml/2006/main">
              <a:ext uri="{FF2B5EF4-FFF2-40B4-BE49-F238E27FC236}">
                <a16:creationId xmlns:a16="http://schemas.microsoft.com/office/drawing/2014/main" id="{267051F4-85ED-4E1C-BDCC-75740AFDB2BA}"/>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F7E35D3F-8009-4F67-88F6-23B457D1FEE8}"/>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05</a:t>
            </a:r>
          </a:p>
        </p:txBody>
      </p:sp>
      <p:sp>
        <p:nvSpPr>
          <p:cNvPr id="3" name="">
            <a:extLst xmlns:a="http://schemas.openxmlformats.org/drawingml/2006/main">
              <a:ext uri="{FF2B5EF4-FFF2-40B4-BE49-F238E27FC236}">
                <a16:creationId xmlns:a16="http://schemas.microsoft.com/office/drawing/2014/main" id="{2D486E95-DB49-45CF-8C39-AF63E52FAC7D}"/>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Apostolic ministry extends and establishes</a:t>
            </a:r>
          </a:p>
        </p:txBody>
      </p:sp>
      <p:sp>
        <p:nvSpPr>
          <p:cNvPr id="4" name="">
            <a:extLst xmlns:a="http://schemas.openxmlformats.org/drawingml/2006/main">
              <a:ext uri="{FF2B5EF4-FFF2-40B4-BE49-F238E27FC236}">
                <a16:creationId xmlns:a16="http://schemas.microsoft.com/office/drawing/2014/main" id="{19744755-7FA0-4E45-8A0E-85DD577A9F6A}"/>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 sent contribution that pioneers mission, lays foundations, connects regions, and develops leaders.</a:t>
            </a:r>
          </a:p>
        </p:txBody>
      </p:sp>
      <p:sp>
        <p:nvSpPr>
          <p:cNvPr id="5" name="">
            <a:extLst xmlns:a="http://schemas.openxmlformats.org/drawingml/2006/main">
              <a:ext uri="{FF2B5EF4-FFF2-40B4-BE49-F238E27FC236}">
                <a16:creationId xmlns:a16="http://schemas.microsoft.com/office/drawing/2014/main" id="{95D4371E-45B7-46F6-9D86-F99A6C55A979}"/>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0C6E142D-2193-4739-8037-64B070B8E792}"/>
              </a:ext>
            </a:extLst>
          </p:cNvPr>
          <p:cNvSpPr>
            <a:spLocks xmlns:a="http://schemas.openxmlformats.org/drawingml/2006/main" noGrp="1"/>
          </p:cNvSpPr>
          <p:nvPr/>
        </p:nvSpPr>
        <p:spPr>
          <a:xfrm xmlns:a="http://schemas.openxmlformats.org/drawingml/2006/main">
            <a:off x="6286500" y="1562100"/>
            <a:ext cx="23812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00" b="1" i="0">
                <a:solidFill>
                  <a:srgbClr val="C9A34A"/>
                </a:solidFill>
              </a:defRPr>
            </a:pPr>
            <a:r>
              <a:rPr sz="1200" b="1" i="0">
                <a:solidFill>
                  <a:srgbClr val="C9A34A"/>
                </a:solidFill>
              </a:rPr>
              <a:t>CORE MOVEMENT</a:t>
            </a:r>
          </a:p>
        </p:txBody>
      </p:sp>
      <p:sp>
        <p:nvSpPr>
          <p:cNvPr id="8" name="">
            <a:extLst xmlns:a="http://schemas.openxmlformats.org/drawingml/2006/main">
              <a:ext uri="{FF2B5EF4-FFF2-40B4-BE49-F238E27FC236}">
                <a16:creationId xmlns:a16="http://schemas.microsoft.com/office/drawing/2014/main" id="{829F8885-DB28-473C-B12D-58A79E007B93}"/>
              </a:ext>
            </a:extLst>
          </p:cNvPr>
          <p:cNvSpPr>
            <a:spLocks xmlns:a="http://schemas.openxmlformats.org/drawingml/2006/main" noGrp="1"/>
          </p:cNvSpPr>
          <p:nvPr/>
        </p:nvSpPr>
        <p:spPr>
          <a:xfrm xmlns:a="http://schemas.openxmlformats.org/drawingml/2006/main">
            <a:off x="6286500" y="1905000"/>
            <a:ext cx="4762500" cy="876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475" b="1" i="0">
                <a:solidFill>
                  <a:srgbClr val="5F0E1A"/>
                </a:solidFill>
              </a:defRPr>
            </a:pPr>
            <a:r>
              <a:rPr sz="2475" b="1" i="0">
                <a:solidFill>
                  <a:srgbClr val="5F0E1A"/>
                </a:solidFill>
              </a:rPr>
              <a:t>Sent with purpose;</a:t>
            </a:r>
          </a:p>
          <a:p xmlns:a="http://schemas.openxmlformats.org/drawingml/2006/main">
            <a:pPr algn="l">
              <a:buNone/>
              <a:defRPr sz="2475" b="1" i="0">
                <a:solidFill>
                  <a:srgbClr val="5F0E1A"/>
                </a:solidFill>
              </a:defRPr>
            </a:pPr>
            <a:r>
              <a:rPr sz="2475" b="1" i="0">
                <a:solidFill>
                  <a:srgbClr val="5F0E1A"/>
                </a:solidFill>
              </a:rPr>
              <a:t>building for continuity</a:t>
            </a:r>
          </a:p>
        </p:txBody>
      </p:sp>
      <p:sp>
        <p:nvSpPr>
          <p:cNvPr id="9" name="">
            <a:extLst xmlns:a="http://schemas.openxmlformats.org/drawingml/2006/main">
              <a:ext uri="{FF2B5EF4-FFF2-40B4-BE49-F238E27FC236}">
                <a16:creationId xmlns:a16="http://schemas.microsoft.com/office/drawing/2014/main" id="{2DC8F04E-057E-48C0-8120-9AD866431AD8}"/>
              </a:ext>
            </a:extLst>
          </p:cNvPr>
          <p:cNvSpPr>
            <a:spLocks xmlns:a="http://schemas.openxmlformats.org/drawingml/2006/main" noGrp="1"/>
          </p:cNvSpPr>
          <p:nvPr/>
        </p:nvSpPr>
        <p:spPr>
          <a:xfrm xmlns:a="http://schemas.openxmlformats.org/drawingml/2006/main">
            <a:off x="6286500" y="2971800"/>
            <a:ext cx="819150" cy="47625"/>
          </a:xfrm>
          <a:prstGeom xmlns:a="http://schemas.openxmlformats.org/drawingml/2006/main" prst="rect">
            <a:avLst/>
          </a:prstGeom>
          <a:solidFill xmlns:a="http://schemas.openxmlformats.org/drawingml/2006/main">
            <a:srgbClr val="8F1223"/>
          </a:solidFill>
          <a:ln xmlns:a="http://schemas.openxmlformats.org/drawingml/2006/main" w="0">
            <a:noFill/>
            <a:prstDash val="solid"/>
          </a:ln>
        </p:spPr>
      </p:sp>
      <p:sp>
        <p:nvSpPr>
          <p:cNvPr id="10" name="">
            <a:extLst xmlns:a="http://schemas.openxmlformats.org/drawingml/2006/main">
              <a:ext uri="{FF2B5EF4-FFF2-40B4-BE49-F238E27FC236}">
                <a16:creationId xmlns:a16="http://schemas.microsoft.com/office/drawing/2014/main" id="{76634078-37D1-4F21-92D5-D32D43B7841D}"/>
              </a:ext>
            </a:extLst>
          </p:cNvPr>
          <p:cNvSpPr>
            <a:spLocks xmlns:a="http://schemas.openxmlformats.org/drawingml/2006/main" noGrp="1"/>
          </p:cNvSpPr>
          <p:nvPr/>
        </p:nvSpPr>
        <p:spPr>
          <a:xfrm xmlns:a="http://schemas.openxmlformats.org/drawingml/2006/main">
            <a:off x="6286500" y="32194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11" name="">
            <a:extLst xmlns:a="http://schemas.openxmlformats.org/drawingml/2006/main">
              <a:ext uri="{FF2B5EF4-FFF2-40B4-BE49-F238E27FC236}">
                <a16:creationId xmlns:a16="http://schemas.microsoft.com/office/drawing/2014/main" id="{970223E0-554A-41FB-A2C4-1025477C6A69}"/>
              </a:ext>
            </a:extLst>
          </p:cNvPr>
          <p:cNvSpPr>
            <a:spLocks xmlns:a="http://schemas.openxmlformats.org/drawingml/2006/main" noGrp="1"/>
          </p:cNvSpPr>
          <p:nvPr/>
        </p:nvSpPr>
        <p:spPr>
          <a:xfrm xmlns:a="http://schemas.openxmlformats.org/drawingml/2006/main">
            <a:off x="6534150" y="3238500"/>
            <a:ext cx="4514850" cy="742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Healthy fruit: sound foundations, equipped leaders, connected mission, durable local capacity.</a:t>
            </a:r>
          </a:p>
        </p:txBody>
      </p:sp>
      <p:sp>
        <p:nvSpPr>
          <p:cNvPr id="12" name="">
            <a:extLst xmlns:a="http://schemas.openxmlformats.org/drawingml/2006/main">
              <a:ext uri="{FF2B5EF4-FFF2-40B4-BE49-F238E27FC236}">
                <a16:creationId xmlns:a16="http://schemas.microsoft.com/office/drawing/2014/main" id="{1F797F22-678E-4F1C-83DC-4BC34EC630FD}"/>
              </a:ext>
            </a:extLst>
          </p:cNvPr>
          <p:cNvSpPr>
            <a:spLocks xmlns:a="http://schemas.openxmlformats.org/drawingml/2006/main" noGrp="1"/>
          </p:cNvSpPr>
          <p:nvPr/>
        </p:nvSpPr>
        <p:spPr>
          <a:xfrm xmlns:a="http://schemas.openxmlformats.org/drawingml/2006/main">
            <a:off x="6286500" y="40767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13" name="">
            <a:extLst xmlns:a="http://schemas.openxmlformats.org/drawingml/2006/main">
              <a:ext uri="{FF2B5EF4-FFF2-40B4-BE49-F238E27FC236}">
                <a16:creationId xmlns:a16="http://schemas.microsoft.com/office/drawing/2014/main" id="{6626E7F2-F939-45B4-9542-AA42DF33A4AE}"/>
              </a:ext>
            </a:extLst>
          </p:cNvPr>
          <p:cNvSpPr>
            <a:spLocks xmlns:a="http://schemas.openxmlformats.org/drawingml/2006/main" noGrp="1"/>
          </p:cNvSpPr>
          <p:nvPr/>
        </p:nvSpPr>
        <p:spPr>
          <a:xfrm xmlns:a="http://schemas.openxmlformats.org/drawingml/2006/main">
            <a:off x="6534150" y="4095750"/>
            <a:ext cx="4514850" cy="666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Watch for: speed without care, control, overextension, or systems that outgrow people.</a:t>
            </a:r>
          </a:p>
        </p:txBody>
      </p:sp>
      <p:sp>
        <p:nvSpPr>
          <p:cNvPr id="14" name="">
            <a:extLst xmlns:a="http://schemas.openxmlformats.org/drawingml/2006/main">
              <a:ext uri="{FF2B5EF4-FFF2-40B4-BE49-F238E27FC236}">
                <a16:creationId xmlns:a16="http://schemas.microsoft.com/office/drawing/2014/main" id="{9C0F0EC0-C3F8-46C8-AD10-19A96B61210F}"/>
              </a:ext>
            </a:extLst>
          </p:cNvPr>
          <p:cNvSpPr>
            <a:spLocks xmlns:a="http://schemas.openxmlformats.org/drawingml/2006/main" noGrp="1"/>
          </p:cNvSpPr>
          <p:nvPr/>
        </p:nvSpPr>
        <p:spPr>
          <a:xfrm xmlns:a="http://schemas.openxmlformats.org/drawingml/2006/main">
            <a:off x="6286500" y="4972050"/>
            <a:ext cx="4762500" cy="800100"/>
          </a:xfrm>
          <a:prstGeom xmlns:a="http://schemas.openxmlformats.org/drawingml/2006/main" prst="roundRect">
            <a:avLst>
              <a:gd name="adj" fmla="val 14286"/>
            </a:avLst>
          </a:prstGeom>
          <a:solidFill xmlns:a="http://schemas.openxmlformats.org/drawingml/2006/main">
            <a:srgbClr val="F4ECD8"/>
          </a:solidFill>
          <a:ln xmlns:a="http://schemas.openxmlformats.org/drawingml/2006/main" w="0">
            <a:noFill/>
            <a:prstDash val="solid"/>
          </a:ln>
        </p:spPr>
      </p:sp>
      <p:sp>
        <p:nvSpPr>
          <p:cNvPr id="15" name="">
            <a:extLst xmlns:a="http://schemas.openxmlformats.org/drawingml/2006/main">
              <a:ext uri="{FF2B5EF4-FFF2-40B4-BE49-F238E27FC236}">
                <a16:creationId xmlns:a16="http://schemas.microsoft.com/office/drawing/2014/main" id="{F04F32BA-34C2-4B06-AEF7-2CCA73906D5E}"/>
              </a:ext>
            </a:extLst>
          </p:cNvPr>
          <p:cNvSpPr>
            <a:spLocks xmlns:a="http://schemas.openxmlformats.org/drawingml/2006/main" noGrp="1"/>
          </p:cNvSpPr>
          <p:nvPr/>
        </p:nvSpPr>
        <p:spPr>
          <a:xfrm xmlns:a="http://schemas.openxmlformats.org/drawingml/2006/main">
            <a:off x="6553200" y="5143500"/>
            <a:ext cx="422910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5F0E1A"/>
                </a:solidFill>
              </a:defRPr>
            </a:pPr>
            <a:r>
              <a:rPr sz="1425" b="1" i="0">
                <a:solidFill>
                  <a:srgbClr val="5F0E1A"/>
                </a:solidFill>
              </a:rPr>
              <a:t>Team question: Where must the gospel move, and what faithful structure will sustain it?</a:t>
            </a:r>
          </a:p>
        </p:txBody>
      </p:sp>
      <p:sp>
        <p:nvSpPr>
          <p:cNvPr id="16" name="">
            <a:extLst xmlns:a="http://schemas.openxmlformats.org/drawingml/2006/main">
              <a:ext uri="{FF2B5EF4-FFF2-40B4-BE49-F238E27FC236}">
                <a16:creationId xmlns:a16="http://schemas.microsoft.com/office/drawing/2014/main" id="{89493B8A-4AD0-42C1-B4B4-8D104E567A4C}"/>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17" name="">
            <a:extLst xmlns:a="http://schemas.openxmlformats.org/drawingml/2006/main">
              <a:ext uri="{FF2B5EF4-FFF2-40B4-BE49-F238E27FC236}">
                <a16:creationId xmlns:a16="http://schemas.microsoft.com/office/drawing/2014/main" id="{1C0A044F-C621-40F6-98FD-C099D9B2F8A9}"/>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05</a:t>
            </a:r>
          </a:p>
        </p:txBody>
      </p:sp>
    </p:spTree>
    <p:extLst>
      <p:ext uri="{BB962C8B-B14F-4D97-AF65-F5344CB8AC3E}">
        <p14:creationId xmlns:p14="http://schemas.microsoft.com/office/powerpoint/2010/main" val="1367015689"/>
      </p:ext>
    </p:extLst>
  </p:cSld>
</p:sld>
</file>

<file path=ppt/slides/slide6.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18" name="">
            <a:extLst xmlns:a="http://schemas.openxmlformats.org/drawingml/2006/main">
              <a:ext uri="{FF2B5EF4-FFF2-40B4-BE49-F238E27FC236}">
                <a16:creationId xmlns:a16="http://schemas.microsoft.com/office/drawing/2014/main" id="{F8F0997E-71C6-4926-A8AC-88BF97324802}"/>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2D1F388E-22E4-471C-93DB-1E71C23A6EF7}"/>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06</a:t>
            </a:r>
          </a:p>
        </p:txBody>
      </p:sp>
      <p:sp>
        <p:nvSpPr>
          <p:cNvPr id="3" name="">
            <a:extLst xmlns:a="http://schemas.openxmlformats.org/drawingml/2006/main">
              <a:ext uri="{FF2B5EF4-FFF2-40B4-BE49-F238E27FC236}">
                <a16:creationId xmlns:a16="http://schemas.microsoft.com/office/drawing/2014/main" id="{6E082AA3-7A08-4BFD-8EF1-B4F6241FFB9C}"/>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Prophetic ministry discerns and strengthens</a:t>
            </a:r>
          </a:p>
        </p:txBody>
      </p:sp>
      <p:sp>
        <p:nvSpPr>
          <p:cNvPr id="4" name="">
            <a:extLst xmlns:a="http://schemas.openxmlformats.org/drawingml/2006/main">
              <a:ext uri="{FF2B5EF4-FFF2-40B4-BE49-F238E27FC236}">
                <a16:creationId xmlns:a16="http://schemas.microsoft.com/office/drawing/2014/main" id="{5F866671-85A5-4F1F-B47F-0AB26FA91FD3}"/>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 listening contribution that names what may be emphasized and welcomes careful weighing.</a:t>
            </a:r>
          </a:p>
        </p:txBody>
      </p:sp>
      <p:sp>
        <p:nvSpPr>
          <p:cNvPr id="5" name="">
            <a:extLst xmlns:a="http://schemas.openxmlformats.org/drawingml/2006/main">
              <a:ext uri="{FF2B5EF4-FFF2-40B4-BE49-F238E27FC236}">
                <a16:creationId xmlns:a16="http://schemas.microsoft.com/office/drawing/2014/main" id="{0DE107CF-310E-4D55-95E8-B3B1E547B7FB}"/>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AE297489-4B4A-4EC3-A09A-EC112380F01C}"/>
              </a:ext>
            </a:extLst>
          </p:cNvPr>
          <p:cNvSpPr>
            <a:spLocks xmlns:a="http://schemas.openxmlformats.org/drawingml/2006/main" noGrp="1"/>
          </p:cNvSpPr>
          <p:nvPr/>
        </p:nvSpPr>
        <p:spPr>
          <a:xfrm xmlns:a="http://schemas.openxmlformats.org/drawingml/2006/main">
            <a:off x="685800" y="1562100"/>
            <a:ext cx="23812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00" b="1" i="0">
                <a:solidFill>
                  <a:srgbClr val="C9A34A"/>
                </a:solidFill>
              </a:defRPr>
            </a:pPr>
            <a:r>
              <a:rPr sz="1200" b="1" i="0">
                <a:solidFill>
                  <a:srgbClr val="C9A34A"/>
                </a:solidFill>
              </a:rPr>
              <a:t>CORE MOVEMENT</a:t>
            </a:r>
          </a:p>
        </p:txBody>
      </p:sp>
      <p:sp>
        <p:nvSpPr>
          <p:cNvPr id="7" name="">
            <a:extLst xmlns:a="http://schemas.openxmlformats.org/drawingml/2006/main">
              <a:ext uri="{FF2B5EF4-FFF2-40B4-BE49-F238E27FC236}">
                <a16:creationId xmlns:a16="http://schemas.microsoft.com/office/drawing/2014/main" id="{DB678369-FDFA-47EB-A117-3C0F94A61185}"/>
              </a:ext>
            </a:extLst>
          </p:cNvPr>
          <p:cNvSpPr>
            <a:spLocks xmlns:a="http://schemas.openxmlformats.org/drawingml/2006/main" noGrp="1"/>
          </p:cNvSpPr>
          <p:nvPr/>
        </p:nvSpPr>
        <p:spPr>
          <a:xfrm xmlns:a="http://schemas.openxmlformats.org/drawingml/2006/main">
            <a:off x="685800" y="1905000"/>
            <a:ext cx="4324350" cy="876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550" b="1" i="0">
                <a:solidFill>
                  <a:srgbClr val="5F0E1A"/>
                </a:solidFill>
              </a:defRPr>
            </a:pPr>
            <a:r>
              <a:rPr sz="2550" b="1" i="0">
                <a:solidFill>
                  <a:srgbClr val="5F0E1A"/>
                </a:solidFill>
              </a:rPr>
              <a:t>Listen deeply;</a:t>
            </a:r>
          </a:p>
          <a:p xmlns:a="http://schemas.openxmlformats.org/drawingml/2006/main">
            <a:pPr algn="l">
              <a:buNone/>
              <a:defRPr sz="2550" b="1" i="0">
                <a:solidFill>
                  <a:srgbClr val="5F0E1A"/>
                </a:solidFill>
              </a:defRPr>
            </a:pPr>
            <a:r>
              <a:rPr sz="2550" b="1" i="0">
                <a:solidFill>
                  <a:srgbClr val="5F0E1A"/>
                </a:solidFill>
              </a:rPr>
              <a:t>speak responsibly</a:t>
            </a:r>
          </a:p>
        </p:txBody>
      </p:sp>
      <p:sp>
        <p:nvSpPr>
          <p:cNvPr id="8" name="">
            <a:extLst xmlns:a="http://schemas.openxmlformats.org/drawingml/2006/main">
              <a:ext uri="{FF2B5EF4-FFF2-40B4-BE49-F238E27FC236}">
                <a16:creationId xmlns:a16="http://schemas.microsoft.com/office/drawing/2014/main" id="{EE803A08-252E-4DC6-984F-1C60CD21152E}"/>
              </a:ext>
            </a:extLst>
          </p:cNvPr>
          <p:cNvSpPr>
            <a:spLocks xmlns:a="http://schemas.openxmlformats.org/drawingml/2006/main" noGrp="1"/>
          </p:cNvSpPr>
          <p:nvPr/>
        </p:nvSpPr>
        <p:spPr>
          <a:xfrm xmlns:a="http://schemas.openxmlformats.org/drawingml/2006/main">
            <a:off x="685800" y="2971800"/>
            <a:ext cx="819150" cy="47625"/>
          </a:xfrm>
          <a:prstGeom xmlns:a="http://schemas.openxmlformats.org/drawingml/2006/main" prst="rect">
            <a:avLst/>
          </a:prstGeom>
          <a:solidFill xmlns:a="http://schemas.openxmlformats.org/drawingml/2006/main">
            <a:srgbClr val="8F1223"/>
          </a:solidFill>
          <a:ln xmlns:a="http://schemas.openxmlformats.org/drawingml/2006/main" w="0">
            <a:noFill/>
            <a:prstDash val="solid"/>
          </a:ln>
        </p:spPr>
      </p:sp>
      <p:sp>
        <p:nvSpPr>
          <p:cNvPr id="9" name="">
            <a:extLst xmlns:a="http://schemas.openxmlformats.org/drawingml/2006/main">
              <a:ext uri="{FF2B5EF4-FFF2-40B4-BE49-F238E27FC236}">
                <a16:creationId xmlns:a16="http://schemas.microsoft.com/office/drawing/2014/main" id="{CB60A851-D8C8-4CAD-9DA4-3A50E6468A55}"/>
              </a:ext>
            </a:extLst>
          </p:cNvPr>
          <p:cNvSpPr>
            <a:spLocks xmlns:a="http://schemas.openxmlformats.org/drawingml/2006/main" noGrp="1"/>
          </p:cNvSpPr>
          <p:nvPr/>
        </p:nvSpPr>
        <p:spPr>
          <a:xfrm xmlns:a="http://schemas.openxmlformats.org/drawingml/2006/main">
            <a:off x="685800" y="32194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10" name="">
            <a:extLst xmlns:a="http://schemas.openxmlformats.org/drawingml/2006/main">
              <a:ext uri="{FF2B5EF4-FFF2-40B4-BE49-F238E27FC236}">
                <a16:creationId xmlns:a16="http://schemas.microsoft.com/office/drawing/2014/main" id="{629382B9-7109-4040-8CD8-96771CEADB6C}"/>
              </a:ext>
            </a:extLst>
          </p:cNvPr>
          <p:cNvSpPr>
            <a:spLocks xmlns:a="http://schemas.openxmlformats.org/drawingml/2006/main" noGrp="1"/>
          </p:cNvSpPr>
          <p:nvPr/>
        </p:nvSpPr>
        <p:spPr>
          <a:xfrm xmlns:a="http://schemas.openxmlformats.org/drawingml/2006/main">
            <a:off x="933450" y="3238500"/>
            <a:ext cx="432435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Healthy fruit: strengthening, encouragement, consolation, timely alignment, tested insight.</a:t>
            </a:r>
          </a:p>
        </p:txBody>
      </p:sp>
      <p:sp>
        <p:nvSpPr>
          <p:cNvPr id="11" name="">
            <a:extLst xmlns:a="http://schemas.openxmlformats.org/drawingml/2006/main">
              <a:ext uri="{FF2B5EF4-FFF2-40B4-BE49-F238E27FC236}">
                <a16:creationId xmlns:a16="http://schemas.microsoft.com/office/drawing/2014/main" id="{3204477B-BA6E-4A7E-87F1-7E740DBE7BE6}"/>
              </a:ext>
            </a:extLst>
          </p:cNvPr>
          <p:cNvSpPr>
            <a:spLocks xmlns:a="http://schemas.openxmlformats.org/drawingml/2006/main" noGrp="1"/>
          </p:cNvSpPr>
          <p:nvPr/>
        </p:nvSpPr>
        <p:spPr>
          <a:xfrm xmlns:a="http://schemas.openxmlformats.org/drawingml/2006/main">
            <a:off x="685800" y="40767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12" name="">
            <a:extLst xmlns:a="http://schemas.openxmlformats.org/drawingml/2006/main">
              <a:ext uri="{FF2B5EF4-FFF2-40B4-BE49-F238E27FC236}">
                <a16:creationId xmlns:a16="http://schemas.microsoft.com/office/drawing/2014/main" id="{E767BAAE-C622-4E9B-996A-6A50A7CC6237}"/>
              </a:ext>
            </a:extLst>
          </p:cNvPr>
          <p:cNvSpPr>
            <a:spLocks xmlns:a="http://schemas.openxmlformats.org/drawingml/2006/main" noGrp="1"/>
          </p:cNvSpPr>
          <p:nvPr/>
        </p:nvSpPr>
        <p:spPr>
          <a:xfrm xmlns:a="http://schemas.openxmlformats.org/drawingml/2006/main">
            <a:off x="933450" y="4095750"/>
            <a:ext cx="4324350" cy="704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Watch for: certainty beyond evidence, coercion, public exposure, fear, or unaccountable prediction.</a:t>
            </a:r>
          </a:p>
        </p:txBody>
      </p:sp>
      <p:sp>
        <p:nvSpPr>
          <p:cNvPr id="13" name="">
            <a:extLst xmlns:a="http://schemas.openxmlformats.org/drawingml/2006/main">
              <a:ext uri="{FF2B5EF4-FFF2-40B4-BE49-F238E27FC236}">
                <a16:creationId xmlns:a16="http://schemas.microsoft.com/office/drawing/2014/main" id="{FB729722-AA51-48A5-ADD7-7F313CC5036F}"/>
              </a:ext>
            </a:extLst>
          </p:cNvPr>
          <p:cNvSpPr>
            <a:spLocks xmlns:a="http://schemas.openxmlformats.org/drawingml/2006/main" noGrp="1"/>
          </p:cNvSpPr>
          <p:nvPr/>
        </p:nvSpPr>
        <p:spPr>
          <a:xfrm xmlns:a="http://schemas.openxmlformats.org/drawingml/2006/main">
            <a:off x="685800" y="4972050"/>
            <a:ext cx="4762500" cy="800100"/>
          </a:xfrm>
          <a:prstGeom xmlns:a="http://schemas.openxmlformats.org/drawingml/2006/main" prst="roundRect">
            <a:avLst>
              <a:gd name="adj" fmla="val 14286"/>
            </a:avLst>
          </a:prstGeom>
          <a:solidFill xmlns:a="http://schemas.openxmlformats.org/drawingml/2006/main">
            <a:srgbClr val="F5E5E8"/>
          </a:solidFill>
          <a:ln xmlns:a="http://schemas.openxmlformats.org/drawingml/2006/main" w="0">
            <a:noFill/>
            <a:prstDash val="solid"/>
          </a:ln>
        </p:spPr>
      </p:sp>
      <p:sp>
        <p:nvSpPr>
          <p:cNvPr id="14" name="">
            <a:extLst xmlns:a="http://schemas.openxmlformats.org/drawingml/2006/main">
              <a:ext uri="{FF2B5EF4-FFF2-40B4-BE49-F238E27FC236}">
                <a16:creationId xmlns:a16="http://schemas.microsoft.com/office/drawing/2014/main" id="{D8342FA2-6CC8-4E85-ABB8-41DE8EE4D3E3}"/>
              </a:ext>
            </a:extLst>
          </p:cNvPr>
          <p:cNvSpPr>
            <a:spLocks xmlns:a="http://schemas.openxmlformats.org/drawingml/2006/main" noGrp="1"/>
          </p:cNvSpPr>
          <p:nvPr/>
        </p:nvSpPr>
        <p:spPr>
          <a:xfrm xmlns:a="http://schemas.openxmlformats.org/drawingml/2006/main">
            <a:off x="952500" y="5143500"/>
            <a:ext cx="422910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5F0E1A"/>
                </a:solidFill>
              </a:defRPr>
            </a:pPr>
            <a:r>
              <a:rPr sz="1425" b="1" i="0">
                <a:solidFill>
                  <a:srgbClr val="5F0E1A"/>
                </a:solidFill>
              </a:rPr>
              <a:t>Team question: What may the Spirit be emphasizing, and how shall it be weighed?</a:t>
            </a:r>
          </a:p>
        </p:txBody>
      </p:sp>
      <p:sp>
        <p:nvSpPr>
          <p:cNvPr id="16" name="">
            <a:extLst xmlns:a="http://schemas.openxmlformats.org/drawingml/2006/main">
              <a:ext uri="{FF2B5EF4-FFF2-40B4-BE49-F238E27FC236}">
                <a16:creationId xmlns:a16="http://schemas.microsoft.com/office/drawing/2014/main" id="{60A4D572-4BE4-482B-8111-32E7ADAF6B12}"/>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17" name="">
            <a:extLst xmlns:a="http://schemas.openxmlformats.org/drawingml/2006/main">
              <a:ext uri="{FF2B5EF4-FFF2-40B4-BE49-F238E27FC236}">
                <a16:creationId xmlns:a16="http://schemas.microsoft.com/office/drawing/2014/main" id="{0906FD0F-1A6A-485B-9045-5A809C17D815}"/>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06</a:t>
            </a:r>
          </a:p>
        </p:txBody>
      </p:sp>
    </p:spTree>
    <p:extLst>
      <p:ext uri="{BB962C8B-B14F-4D97-AF65-F5344CB8AC3E}">
        <p14:creationId xmlns:p14="http://schemas.microsoft.com/office/powerpoint/2010/main" val="6030041"/>
      </p:ext>
    </p:extLst>
  </p:cSld>
</p:sld>
</file>

<file path=ppt/slides/slide7.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18" name="">
            <a:extLst xmlns:a="http://schemas.openxmlformats.org/drawingml/2006/main">
              <a:ext uri="{FF2B5EF4-FFF2-40B4-BE49-F238E27FC236}">
                <a16:creationId xmlns:a16="http://schemas.microsoft.com/office/drawing/2014/main" id="{7566EB44-0DA8-473E-915B-A9217644CAE7}"/>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486E42B0-81D1-4978-9D9A-1389300FA30F}"/>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07</a:t>
            </a:r>
          </a:p>
        </p:txBody>
      </p:sp>
      <p:sp>
        <p:nvSpPr>
          <p:cNvPr id="3" name="">
            <a:extLst xmlns:a="http://schemas.openxmlformats.org/drawingml/2006/main">
              <a:ext uri="{FF2B5EF4-FFF2-40B4-BE49-F238E27FC236}">
                <a16:creationId xmlns:a16="http://schemas.microsoft.com/office/drawing/2014/main" id="{C5048CD3-123B-4BBE-B6C5-EE2654431F15}"/>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Evangelistic ministry makes the gospel accessible</a:t>
            </a:r>
          </a:p>
        </p:txBody>
      </p:sp>
      <p:sp>
        <p:nvSpPr>
          <p:cNvPr id="4" name="">
            <a:extLst xmlns:a="http://schemas.openxmlformats.org/drawingml/2006/main">
              <a:ext uri="{FF2B5EF4-FFF2-40B4-BE49-F238E27FC236}">
                <a16:creationId xmlns:a16="http://schemas.microsoft.com/office/drawing/2014/main" id="{BCB8FEE5-BAE8-48A4-A714-C24808C26DB6}"/>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 proclaiming contribution that creates hospitable pathways toward response and discipleship.</a:t>
            </a:r>
          </a:p>
        </p:txBody>
      </p:sp>
      <p:sp>
        <p:nvSpPr>
          <p:cNvPr id="5" name="">
            <a:extLst xmlns:a="http://schemas.openxmlformats.org/drawingml/2006/main">
              <a:ext uri="{FF2B5EF4-FFF2-40B4-BE49-F238E27FC236}">
                <a16:creationId xmlns:a16="http://schemas.microsoft.com/office/drawing/2014/main" id="{54049845-3CD7-4AEB-8604-487F6A0076A9}"/>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7" name="">
            <a:extLst xmlns:a="http://schemas.openxmlformats.org/drawingml/2006/main">
              <a:ext uri="{FF2B5EF4-FFF2-40B4-BE49-F238E27FC236}">
                <a16:creationId xmlns:a16="http://schemas.microsoft.com/office/drawing/2014/main" id="{EE1FD309-E87E-4999-B114-7D061BBF9F25}"/>
              </a:ext>
            </a:extLst>
          </p:cNvPr>
          <p:cNvSpPr>
            <a:spLocks xmlns:a="http://schemas.openxmlformats.org/drawingml/2006/main" noGrp="1"/>
          </p:cNvSpPr>
          <p:nvPr/>
        </p:nvSpPr>
        <p:spPr>
          <a:xfrm xmlns:a="http://schemas.openxmlformats.org/drawingml/2006/main">
            <a:off x="685800" y="4648200"/>
            <a:ext cx="31432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PROCLAIMS</a:t>
            </a:r>
          </a:p>
        </p:txBody>
      </p:sp>
      <p:sp>
        <p:nvSpPr>
          <p:cNvPr id="8" name="">
            <a:extLst xmlns:a="http://schemas.openxmlformats.org/drawingml/2006/main">
              <a:ext uri="{FF2B5EF4-FFF2-40B4-BE49-F238E27FC236}">
                <a16:creationId xmlns:a16="http://schemas.microsoft.com/office/drawing/2014/main" id="{4F006A9A-579F-48A4-A8F6-F2F929FB44C9}"/>
              </a:ext>
            </a:extLst>
          </p:cNvPr>
          <p:cNvSpPr>
            <a:spLocks xmlns:a="http://schemas.openxmlformats.org/drawingml/2006/main" noGrp="1"/>
          </p:cNvSpPr>
          <p:nvPr/>
        </p:nvSpPr>
        <p:spPr>
          <a:xfrm xmlns:a="http://schemas.openxmlformats.org/drawingml/2006/main">
            <a:off x="685800" y="5048250"/>
            <a:ext cx="6477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9" name="">
            <a:extLst xmlns:a="http://schemas.openxmlformats.org/drawingml/2006/main">
              <a:ext uri="{FF2B5EF4-FFF2-40B4-BE49-F238E27FC236}">
                <a16:creationId xmlns:a16="http://schemas.microsoft.com/office/drawing/2014/main" id="{29B7E8FA-5B56-4C9B-A9AB-F834687AD90D}"/>
              </a:ext>
            </a:extLst>
          </p:cNvPr>
          <p:cNvSpPr>
            <a:spLocks xmlns:a="http://schemas.openxmlformats.org/drawingml/2006/main" noGrp="1"/>
          </p:cNvSpPr>
          <p:nvPr/>
        </p:nvSpPr>
        <p:spPr>
          <a:xfrm xmlns:a="http://schemas.openxmlformats.org/drawingml/2006/main">
            <a:off x="685800" y="5238750"/>
            <a:ext cx="31432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Communicates the gospel clearly and faithfully.</a:t>
            </a:r>
          </a:p>
        </p:txBody>
      </p:sp>
      <p:sp>
        <p:nvSpPr>
          <p:cNvPr id="10" name="">
            <a:extLst xmlns:a="http://schemas.openxmlformats.org/drawingml/2006/main">
              <a:ext uri="{FF2B5EF4-FFF2-40B4-BE49-F238E27FC236}">
                <a16:creationId xmlns:a16="http://schemas.microsoft.com/office/drawing/2014/main" id="{26EECDD8-2C44-488A-A053-20D22FC72DDC}"/>
              </a:ext>
            </a:extLst>
          </p:cNvPr>
          <p:cNvSpPr>
            <a:spLocks xmlns:a="http://schemas.openxmlformats.org/drawingml/2006/main" noGrp="1"/>
          </p:cNvSpPr>
          <p:nvPr/>
        </p:nvSpPr>
        <p:spPr>
          <a:xfrm xmlns:a="http://schemas.openxmlformats.org/drawingml/2006/main">
            <a:off x="4324350" y="4648200"/>
            <a:ext cx="31432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INVITES</a:t>
            </a:r>
          </a:p>
        </p:txBody>
      </p:sp>
      <p:sp>
        <p:nvSpPr>
          <p:cNvPr id="11" name="">
            <a:extLst xmlns:a="http://schemas.openxmlformats.org/drawingml/2006/main">
              <a:ext uri="{FF2B5EF4-FFF2-40B4-BE49-F238E27FC236}">
                <a16:creationId xmlns:a16="http://schemas.microsoft.com/office/drawing/2014/main" id="{636E2888-BAB1-4455-A214-125261C45E22}"/>
              </a:ext>
            </a:extLst>
          </p:cNvPr>
          <p:cNvSpPr>
            <a:spLocks xmlns:a="http://schemas.openxmlformats.org/drawingml/2006/main" noGrp="1"/>
          </p:cNvSpPr>
          <p:nvPr/>
        </p:nvSpPr>
        <p:spPr>
          <a:xfrm xmlns:a="http://schemas.openxmlformats.org/drawingml/2006/main">
            <a:off x="4324350" y="5048250"/>
            <a:ext cx="6477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B98228C5-D6D1-4D9B-B202-7D90FF1911D9}"/>
              </a:ext>
            </a:extLst>
          </p:cNvPr>
          <p:cNvSpPr>
            <a:spLocks xmlns:a="http://schemas.openxmlformats.org/drawingml/2006/main" noGrp="1"/>
          </p:cNvSpPr>
          <p:nvPr/>
        </p:nvSpPr>
        <p:spPr>
          <a:xfrm xmlns:a="http://schemas.openxmlformats.org/drawingml/2006/main">
            <a:off x="4324350" y="5238750"/>
            <a:ext cx="31432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Offers a next step that honors consent and freedom.</a:t>
            </a:r>
          </a:p>
        </p:txBody>
      </p:sp>
      <p:sp>
        <p:nvSpPr>
          <p:cNvPr id="13" name="">
            <a:extLst xmlns:a="http://schemas.openxmlformats.org/drawingml/2006/main">
              <a:ext uri="{FF2B5EF4-FFF2-40B4-BE49-F238E27FC236}">
                <a16:creationId xmlns:a16="http://schemas.microsoft.com/office/drawing/2014/main" id="{D55B52A9-76D6-40C2-82B9-E03819DFE6A7}"/>
              </a:ext>
            </a:extLst>
          </p:cNvPr>
          <p:cNvSpPr>
            <a:spLocks xmlns:a="http://schemas.openxmlformats.org/drawingml/2006/main" noGrp="1"/>
          </p:cNvSpPr>
          <p:nvPr/>
        </p:nvSpPr>
        <p:spPr>
          <a:xfrm xmlns:a="http://schemas.openxmlformats.org/drawingml/2006/main">
            <a:off x="7962900" y="4648200"/>
            <a:ext cx="31432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650" b="1" i="0">
                <a:solidFill>
                  <a:srgbClr val="8F1223"/>
                </a:solidFill>
              </a:defRPr>
            </a:pPr>
            <a:r>
              <a:rPr sz="1650" b="1" i="0">
                <a:solidFill>
                  <a:srgbClr val="8F1223"/>
                </a:solidFill>
              </a:rPr>
              <a:t>MULTIPLIES</a:t>
            </a:r>
          </a:p>
        </p:txBody>
      </p:sp>
      <p:sp>
        <p:nvSpPr>
          <p:cNvPr id="14" name="">
            <a:extLst xmlns:a="http://schemas.openxmlformats.org/drawingml/2006/main">
              <a:ext uri="{FF2B5EF4-FFF2-40B4-BE49-F238E27FC236}">
                <a16:creationId xmlns:a16="http://schemas.microsoft.com/office/drawing/2014/main" id="{1D30DF99-32CA-4062-A880-C4665B67DC80}"/>
              </a:ext>
            </a:extLst>
          </p:cNvPr>
          <p:cNvSpPr>
            <a:spLocks xmlns:a="http://schemas.openxmlformats.org/drawingml/2006/main" noGrp="1"/>
          </p:cNvSpPr>
          <p:nvPr/>
        </p:nvSpPr>
        <p:spPr>
          <a:xfrm xmlns:a="http://schemas.openxmlformats.org/drawingml/2006/main">
            <a:off x="7962900" y="5048250"/>
            <a:ext cx="647700" cy="47625"/>
          </a:xfrm>
          <a:prstGeom xmlns:a="http://schemas.openxmlformats.org/drawingml/2006/main" prst="rect">
            <a:avLst/>
          </a:prstGeom>
          <a:solidFill xmlns:a="http://schemas.openxmlformats.org/drawingml/2006/main">
            <a:srgbClr val="C9A34A"/>
          </a:solidFill>
          <a:ln xmlns:a="http://schemas.openxmlformats.org/drawingml/2006/main" w="0">
            <a:noFill/>
            <a:prstDash val="solid"/>
          </a:ln>
        </p:spPr>
      </p:sp>
      <p:sp>
        <p:nvSpPr>
          <p:cNvPr id="15" name="">
            <a:extLst xmlns:a="http://schemas.openxmlformats.org/drawingml/2006/main">
              <a:ext uri="{FF2B5EF4-FFF2-40B4-BE49-F238E27FC236}">
                <a16:creationId xmlns:a16="http://schemas.microsoft.com/office/drawing/2014/main" id="{0466EFF2-A4BF-4B2F-91A2-B2DBD5E2C5D9}"/>
              </a:ext>
            </a:extLst>
          </p:cNvPr>
          <p:cNvSpPr>
            <a:spLocks xmlns:a="http://schemas.openxmlformats.org/drawingml/2006/main" noGrp="1"/>
          </p:cNvSpPr>
          <p:nvPr/>
        </p:nvSpPr>
        <p:spPr>
          <a:xfrm xmlns:a="http://schemas.openxmlformats.org/drawingml/2006/main">
            <a:off x="7962900" y="5238750"/>
            <a:ext cx="3143250" cy="6096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Equips believers for witness and integrates response into discipleship.</a:t>
            </a:r>
          </a:p>
        </p:txBody>
      </p:sp>
      <p:sp>
        <p:nvSpPr>
          <p:cNvPr id="16" name="">
            <a:extLst xmlns:a="http://schemas.openxmlformats.org/drawingml/2006/main">
              <a:ext uri="{FF2B5EF4-FFF2-40B4-BE49-F238E27FC236}">
                <a16:creationId xmlns:a16="http://schemas.microsoft.com/office/drawing/2014/main" id="{3B39284A-892E-4374-8AFA-CC68E847E547}"/>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17" name="">
            <a:extLst xmlns:a="http://schemas.openxmlformats.org/drawingml/2006/main">
              <a:ext uri="{FF2B5EF4-FFF2-40B4-BE49-F238E27FC236}">
                <a16:creationId xmlns:a16="http://schemas.microsoft.com/office/drawing/2014/main" id="{32952D3F-0FF2-4CAF-B761-626B435994A9}"/>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07</a:t>
            </a:r>
          </a:p>
        </p:txBody>
      </p:sp>
    </p:spTree>
    <p:extLst>
      <p:ext uri="{BB962C8B-B14F-4D97-AF65-F5344CB8AC3E}">
        <p14:creationId xmlns:p14="http://schemas.microsoft.com/office/powerpoint/2010/main" val="1430624520"/>
      </p:ext>
    </p:extLst>
  </p:cSld>
</p:sld>
</file>

<file path=ppt/slides/slide8.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17" name="">
            <a:extLst xmlns:a="http://schemas.openxmlformats.org/drawingml/2006/main">
              <a:ext uri="{FF2B5EF4-FFF2-40B4-BE49-F238E27FC236}">
                <a16:creationId xmlns:a16="http://schemas.microsoft.com/office/drawing/2014/main" id="{621BC41F-4509-4131-96A7-796088D88CF3}"/>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6C821A57-6259-4547-B2C7-495803BFDB95}"/>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08</a:t>
            </a:r>
          </a:p>
        </p:txBody>
      </p:sp>
      <p:sp>
        <p:nvSpPr>
          <p:cNvPr id="3" name="">
            <a:extLst xmlns:a="http://schemas.openxmlformats.org/drawingml/2006/main">
              <a:ext uri="{FF2B5EF4-FFF2-40B4-BE49-F238E27FC236}">
                <a16:creationId xmlns:a16="http://schemas.microsoft.com/office/drawing/2014/main" id="{A8E716DE-3DC8-4855-9531-A609AE579F39}"/>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Pastoral ministry tends people through time</a:t>
            </a:r>
          </a:p>
        </p:txBody>
      </p:sp>
      <p:sp>
        <p:nvSpPr>
          <p:cNvPr id="4" name="">
            <a:extLst xmlns:a="http://schemas.openxmlformats.org/drawingml/2006/main">
              <a:ext uri="{FF2B5EF4-FFF2-40B4-BE49-F238E27FC236}">
                <a16:creationId xmlns:a16="http://schemas.microsoft.com/office/drawing/2014/main" id="{1B00F942-EBBB-46CE-8782-342A5E6E16FC}"/>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 shepherding contribution that cultivates belonging, protection, restoration, and steady formation.</a:t>
            </a:r>
          </a:p>
        </p:txBody>
      </p:sp>
      <p:sp>
        <p:nvSpPr>
          <p:cNvPr id="5" name="">
            <a:extLst xmlns:a="http://schemas.openxmlformats.org/drawingml/2006/main">
              <a:ext uri="{FF2B5EF4-FFF2-40B4-BE49-F238E27FC236}">
                <a16:creationId xmlns:a16="http://schemas.microsoft.com/office/drawing/2014/main" id="{84866DDE-FA60-4062-B087-E21FC7E45499}"/>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6" name="">
            <a:extLst xmlns:a="http://schemas.openxmlformats.org/drawingml/2006/main">
              <a:ext uri="{FF2B5EF4-FFF2-40B4-BE49-F238E27FC236}">
                <a16:creationId xmlns:a16="http://schemas.microsoft.com/office/drawing/2014/main" id="{4BE10D30-F19C-4FCA-9CE2-608624946E99}"/>
              </a:ext>
            </a:extLst>
          </p:cNvPr>
          <p:cNvSpPr>
            <a:spLocks xmlns:a="http://schemas.openxmlformats.org/drawingml/2006/main" noGrp="1"/>
          </p:cNvSpPr>
          <p:nvPr/>
        </p:nvSpPr>
        <p:spPr>
          <a:xfrm xmlns:a="http://schemas.openxmlformats.org/drawingml/2006/main">
            <a:off x="685800" y="1524000"/>
            <a:ext cx="2857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00" b="1" i="0">
                <a:solidFill>
                  <a:srgbClr val="C9A34A"/>
                </a:solidFill>
              </a:defRPr>
            </a:pPr>
            <a:r>
              <a:rPr sz="1200" b="1" i="0">
                <a:solidFill>
                  <a:srgbClr val="C9A34A"/>
                </a:solidFill>
              </a:rPr>
              <a:t>PASTORAL ATTENTION</a:t>
            </a:r>
          </a:p>
        </p:txBody>
      </p:sp>
      <p:sp>
        <p:nvSpPr>
          <p:cNvPr id="7" name="">
            <a:extLst xmlns:a="http://schemas.openxmlformats.org/drawingml/2006/main">
              <a:ext uri="{FF2B5EF4-FFF2-40B4-BE49-F238E27FC236}">
                <a16:creationId xmlns:a16="http://schemas.microsoft.com/office/drawing/2014/main" id="{95343B16-5A7E-4D7F-9A47-00079D1A9BC9}"/>
              </a:ext>
            </a:extLst>
          </p:cNvPr>
          <p:cNvSpPr>
            <a:spLocks xmlns:a="http://schemas.openxmlformats.org/drawingml/2006/main" noGrp="1"/>
          </p:cNvSpPr>
          <p:nvPr/>
        </p:nvSpPr>
        <p:spPr>
          <a:xfrm xmlns:a="http://schemas.openxmlformats.org/drawingml/2006/main">
            <a:off x="685800" y="1885950"/>
            <a:ext cx="48577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400" b="1" i="0">
                <a:solidFill>
                  <a:srgbClr val="5F0E1A"/>
                </a:solidFill>
              </a:defRPr>
            </a:pPr>
            <a:r>
              <a:rPr sz="2400" b="1" i="0">
                <a:solidFill>
                  <a:srgbClr val="5F0E1A"/>
                </a:solidFill>
              </a:rPr>
              <a:t>How are the people,</a:t>
            </a:r>
          </a:p>
          <a:p xmlns:a="http://schemas.openxmlformats.org/drawingml/2006/main">
            <a:pPr algn="l">
              <a:buNone/>
              <a:defRPr sz="2400" b="1" i="0">
                <a:solidFill>
                  <a:srgbClr val="5F0E1A"/>
                </a:solidFill>
              </a:defRPr>
            </a:pPr>
            <a:r>
              <a:rPr sz="2400" b="1" i="0">
                <a:solidFill>
                  <a:srgbClr val="5F0E1A"/>
                </a:solidFill>
              </a:rPr>
              <a:t>and what supports wholeness?</a:t>
            </a:r>
          </a:p>
        </p:txBody>
      </p:sp>
      <p:sp>
        <p:nvSpPr>
          <p:cNvPr id="8" name="">
            <a:extLst xmlns:a="http://schemas.openxmlformats.org/drawingml/2006/main">
              <a:ext uri="{FF2B5EF4-FFF2-40B4-BE49-F238E27FC236}">
                <a16:creationId xmlns:a16="http://schemas.microsoft.com/office/drawing/2014/main" id="{91C0CB4D-33AD-43C6-B8C5-0405318BE39E}"/>
              </a:ext>
            </a:extLst>
          </p:cNvPr>
          <p:cNvSpPr>
            <a:spLocks xmlns:a="http://schemas.openxmlformats.org/drawingml/2006/main" noGrp="1"/>
          </p:cNvSpPr>
          <p:nvPr/>
        </p:nvSpPr>
        <p:spPr>
          <a:xfrm xmlns:a="http://schemas.openxmlformats.org/drawingml/2006/main">
            <a:off x="685800" y="321945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9" name="">
            <a:extLst xmlns:a="http://schemas.openxmlformats.org/drawingml/2006/main">
              <a:ext uri="{FF2B5EF4-FFF2-40B4-BE49-F238E27FC236}">
                <a16:creationId xmlns:a16="http://schemas.microsoft.com/office/drawing/2014/main" id="{6813AD80-982E-4AFB-9D1F-A323CBA82C17}"/>
              </a:ext>
            </a:extLst>
          </p:cNvPr>
          <p:cNvSpPr>
            <a:spLocks xmlns:a="http://schemas.openxmlformats.org/drawingml/2006/main" noGrp="1"/>
          </p:cNvSpPr>
          <p:nvPr/>
        </p:nvSpPr>
        <p:spPr>
          <a:xfrm xmlns:a="http://schemas.openxmlformats.org/drawingml/2006/main">
            <a:off x="933450" y="3238500"/>
            <a:ext cx="4514850" cy="685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Presence through ordinary seasons, conflict, grief, recovery, and long formation processes.</a:t>
            </a:r>
          </a:p>
        </p:txBody>
      </p:sp>
      <p:sp>
        <p:nvSpPr>
          <p:cNvPr id="10" name="">
            <a:extLst xmlns:a="http://schemas.openxmlformats.org/drawingml/2006/main">
              <a:ext uri="{FF2B5EF4-FFF2-40B4-BE49-F238E27FC236}">
                <a16:creationId xmlns:a16="http://schemas.microsoft.com/office/drawing/2014/main" id="{5C3B4B93-8D85-471F-8E7D-39177395D2F5}"/>
              </a:ext>
            </a:extLst>
          </p:cNvPr>
          <p:cNvSpPr>
            <a:spLocks xmlns:a="http://schemas.openxmlformats.org/drawingml/2006/main" noGrp="1"/>
          </p:cNvSpPr>
          <p:nvPr/>
        </p:nvSpPr>
        <p:spPr>
          <a:xfrm xmlns:a="http://schemas.openxmlformats.org/drawingml/2006/main">
            <a:off x="685800" y="4076700"/>
            <a:ext cx="2286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1" i="0">
                <a:solidFill>
                  <a:srgbClr val="8F1223"/>
                </a:solidFill>
              </a:defRPr>
            </a:pPr>
            <a:r>
              <a:rPr sz="1500" b="1" i="0">
                <a:solidFill>
                  <a:srgbClr val="8F1223"/>
                </a:solidFill>
              </a:rPr>
              <a:t>•</a:t>
            </a:r>
          </a:p>
        </p:txBody>
      </p:sp>
      <p:sp>
        <p:nvSpPr>
          <p:cNvPr id="11" name="">
            <a:extLst xmlns:a="http://schemas.openxmlformats.org/drawingml/2006/main">
              <a:ext uri="{FF2B5EF4-FFF2-40B4-BE49-F238E27FC236}">
                <a16:creationId xmlns:a16="http://schemas.microsoft.com/office/drawing/2014/main" id="{883670DF-CB4D-4F59-99CD-5D6FC1CA253A}"/>
              </a:ext>
            </a:extLst>
          </p:cNvPr>
          <p:cNvSpPr>
            <a:spLocks xmlns:a="http://schemas.openxmlformats.org/drawingml/2006/main" noGrp="1"/>
          </p:cNvSpPr>
          <p:nvPr/>
        </p:nvSpPr>
        <p:spPr>
          <a:xfrm xmlns:a="http://schemas.openxmlformats.org/drawingml/2006/main">
            <a:off x="933450" y="4095750"/>
            <a:ext cx="4514850" cy="685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500" b="0" i="0">
                <a:solidFill>
                  <a:srgbClr val="343434"/>
                </a:solidFill>
              </a:defRPr>
            </a:pPr>
            <a:r>
              <a:rPr sz="1500" b="0" i="0">
                <a:solidFill>
                  <a:srgbClr val="343434"/>
                </a:solidFill>
              </a:rPr>
              <a:t>Boundaries, safeguarding, referral pathways, shared care, and appropriate confidentiality.</a:t>
            </a:r>
          </a:p>
        </p:txBody>
      </p:sp>
      <p:sp>
        <p:nvSpPr>
          <p:cNvPr id="12" name="">
            <a:extLst xmlns:a="http://schemas.openxmlformats.org/drawingml/2006/main">
              <a:ext uri="{FF2B5EF4-FFF2-40B4-BE49-F238E27FC236}">
                <a16:creationId xmlns:a16="http://schemas.microsoft.com/office/drawing/2014/main" id="{6CD04A5D-3F90-4664-B66F-990092C8EEEB}"/>
              </a:ext>
            </a:extLst>
          </p:cNvPr>
          <p:cNvSpPr>
            <a:spLocks xmlns:a="http://schemas.openxmlformats.org/drawingml/2006/main" noGrp="1"/>
          </p:cNvSpPr>
          <p:nvPr/>
        </p:nvSpPr>
        <p:spPr>
          <a:xfrm xmlns:a="http://schemas.openxmlformats.org/drawingml/2006/main">
            <a:off x="685800" y="5067300"/>
            <a:ext cx="4762500" cy="704850"/>
          </a:xfrm>
          <a:prstGeom xmlns:a="http://schemas.openxmlformats.org/drawingml/2006/main" prst="roundRect">
            <a:avLst>
              <a:gd name="adj" fmla="val 16216"/>
            </a:avLst>
          </a:prstGeom>
          <a:solidFill xmlns:a="http://schemas.openxmlformats.org/drawingml/2006/main">
            <a:srgbClr val="F4ECD8"/>
          </a:solidFill>
          <a:ln xmlns:a="http://schemas.openxmlformats.org/drawingml/2006/main" w="0">
            <a:noFill/>
            <a:prstDash val="solid"/>
          </a:ln>
        </p:spPr>
      </p:sp>
      <p:sp>
        <p:nvSpPr>
          <p:cNvPr id="13" name="">
            <a:extLst xmlns:a="http://schemas.openxmlformats.org/drawingml/2006/main">
              <a:ext uri="{FF2B5EF4-FFF2-40B4-BE49-F238E27FC236}">
                <a16:creationId xmlns:a16="http://schemas.microsoft.com/office/drawing/2014/main" id="{3FA27C4E-6FE9-4617-B3E8-B2F14B4AF895}"/>
              </a:ext>
            </a:extLst>
          </p:cNvPr>
          <p:cNvSpPr>
            <a:spLocks xmlns:a="http://schemas.openxmlformats.org/drawingml/2006/main" noGrp="1"/>
          </p:cNvSpPr>
          <p:nvPr/>
        </p:nvSpPr>
        <p:spPr>
          <a:xfrm xmlns:a="http://schemas.openxmlformats.org/drawingml/2006/main">
            <a:off x="971550" y="5248275"/>
            <a:ext cx="4191000" cy="400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425" b="1" i="0">
                <a:solidFill>
                  <a:srgbClr val="5F0E1A"/>
                </a:solidFill>
              </a:defRPr>
            </a:pPr>
            <a:r>
              <a:rPr sz="1425" b="1" i="0">
                <a:solidFill>
                  <a:srgbClr val="5F0E1A"/>
                </a:solidFill>
              </a:rPr>
              <a:t>Fruit increases agency, connection, maturity, and healthy belonging.</a:t>
            </a:r>
          </a:p>
        </p:txBody>
      </p:sp>
      <p:pic>
        <p:nvPicPr>
          <p:cNvPr id="32" name=""/>
          <p:cNvPicPr>
            <a:picLocks xmlns:a="http://schemas.openxmlformats.org/drawingml/2006/main" noChangeAspect="1"/>
          </p:cNvPicPr>
          <p:nvPr/>
        </p:nvPicPr>
        <p:blipFill>
          <a:blip xmlns:r="http://schemas.openxmlformats.org/officeDocument/2006/relationships" xmlns:a="http://schemas.openxmlformats.org/drawingml/2006/main" r:embed="R860cf0af07c94fdc"/>
          <a:srcRect xmlns:a="http://schemas.openxmlformats.org/drawingml/2006/main" l="8370" t="0" r="8370" b="0"/>
          <a:stretch xmlns:a="http://schemas.openxmlformats.org/drawingml/2006/main">
            <a:fillRect l="0" t="0" r="0" b="0"/>
          </a:stretch>
        </p:blipFill>
        <p:spPr>
          <a:xfrm xmlns:a="http://schemas.openxmlformats.org/drawingml/2006/main">
            <a:off x="6153150" y="1485900"/>
            <a:ext cx="5353050" cy="4286250"/>
          </a:xfrm>
          <a:prstGeom xmlns:a="http://schemas.openxmlformats.org/drawingml/2006/main" prst="roundRect">
            <a:avLst/>
          </a:prstGeom>
        </p:spPr>
      </p:pic>
      <p:sp>
        <p:nvSpPr>
          <p:cNvPr id="15" name="">
            <a:extLst xmlns:a="http://schemas.openxmlformats.org/drawingml/2006/main">
              <a:ext uri="{FF2B5EF4-FFF2-40B4-BE49-F238E27FC236}">
                <a16:creationId xmlns:a16="http://schemas.microsoft.com/office/drawing/2014/main" id="{842857E3-BD41-4496-BB92-D28DC16D259D}"/>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16" name="">
            <a:extLst xmlns:a="http://schemas.openxmlformats.org/drawingml/2006/main">
              <a:ext uri="{FF2B5EF4-FFF2-40B4-BE49-F238E27FC236}">
                <a16:creationId xmlns:a16="http://schemas.microsoft.com/office/drawing/2014/main" id="{2A1C5136-1846-461C-95EF-D82D99F10910}"/>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08</a:t>
            </a:r>
          </a:p>
        </p:txBody>
      </p:sp>
    </p:spTree>
    <p:extLst>
      <p:ext uri="{BB962C8B-B14F-4D97-AF65-F5344CB8AC3E}">
        <p14:creationId xmlns:p14="http://schemas.microsoft.com/office/powerpoint/2010/main" val="1214502970"/>
      </p:ext>
    </p:extLst>
  </p:cSld>
</p:sld>
</file>

<file path=ppt/slides/slide9.xml><?xml version="1.0" encoding="utf-8"?>
<p:sld xmlns:p="http://schemas.openxmlformats.org/presentationml/2006/main">
  <p:cSld>
    <p:bg>
      <p:bgPr>
        <a:solidFill xmlns:a="http://schemas.openxmlformats.org/drawingml/2006/main">
          <a:srgbClr val="FBF7EE"/>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739EE3B9-0637-4D4B-A3AC-0699A883FF9B}"/>
              </a:ext>
            </a:extLst>
          </p:cNvPr>
          <p:cNvSpPr>
            <a:spLocks xmlns:a="http://schemas.openxmlformats.org/drawingml/2006/main" noGrp="1"/>
          </p:cNvSpPr>
          <p:nvPr/>
        </p:nvSpPr>
        <p:spPr>
          <a:xfrm xmlns:a="http://schemas.openxmlformats.org/drawingml/2006/main">
            <a:off x="0" y="0"/>
            <a:ext cx="12192000" cy="114300"/>
          </a:xfrm>
          <a:prstGeom xmlns:a="http://schemas.openxmlformats.org/drawingml/2006/main" prst="rect">
            <a:avLst/>
          </a:prstGeom>
          <a:solidFill xmlns:a="http://schemas.openxmlformats.org/drawingml/2006/main">
            <a:srgbClr val="5F0E1A"/>
          </a:solidFill>
          <a:ln xmlns:a="http://schemas.openxmlformats.org/drawingml/2006/main" w="0">
            <a:noFill/>
            <a:prstDash val="solid"/>
          </a:ln>
        </p:spPr>
      </p:sp>
      <p:sp>
        <p:nvSpPr>
          <p:cNvPr id="2" name="">
            <a:extLst xmlns:a="http://schemas.openxmlformats.org/drawingml/2006/main">
              <a:ext uri="{FF2B5EF4-FFF2-40B4-BE49-F238E27FC236}">
                <a16:creationId xmlns:a16="http://schemas.microsoft.com/office/drawing/2014/main" id="{0082FFCC-1437-416A-8C58-C404B6CCA166}"/>
              </a:ext>
            </a:extLst>
          </p:cNvPr>
          <p:cNvSpPr>
            <a:spLocks xmlns:a="http://schemas.openxmlformats.org/drawingml/2006/main" noGrp="1"/>
          </p:cNvSpPr>
          <p:nvPr/>
        </p:nvSpPr>
        <p:spPr>
          <a:xfrm xmlns:a="http://schemas.openxmlformats.org/drawingml/2006/main">
            <a:off x="685800" y="323850"/>
            <a:ext cx="5524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125" b="1" i="0">
                <a:solidFill>
                  <a:srgbClr val="C9A34A"/>
                </a:solidFill>
              </a:defRPr>
            </a:pPr>
            <a:r>
              <a:rPr sz="1125" b="1" i="0">
                <a:solidFill>
                  <a:srgbClr val="C9A34A"/>
                </a:solidFill>
              </a:rPr>
              <a:t>09</a:t>
            </a:r>
          </a:p>
        </p:txBody>
      </p:sp>
      <p:sp>
        <p:nvSpPr>
          <p:cNvPr id="3" name="">
            <a:extLst xmlns:a="http://schemas.openxmlformats.org/drawingml/2006/main">
              <a:ext uri="{FF2B5EF4-FFF2-40B4-BE49-F238E27FC236}">
                <a16:creationId xmlns:a16="http://schemas.microsoft.com/office/drawing/2014/main" id="{9E3CA52C-22D3-4EA1-96FC-0B6C4EB8F6EC}"/>
              </a:ext>
            </a:extLst>
          </p:cNvPr>
          <p:cNvSpPr>
            <a:spLocks xmlns:a="http://schemas.openxmlformats.org/drawingml/2006/main" noGrp="1"/>
          </p:cNvSpPr>
          <p:nvPr/>
        </p:nvSpPr>
        <p:spPr>
          <a:xfrm xmlns:a="http://schemas.openxmlformats.org/drawingml/2006/main">
            <a:off x="1314450" y="266700"/>
            <a:ext cx="10191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3000" b="1" i="0">
                <a:solidFill>
                  <a:srgbClr val="5F0E1A"/>
                </a:solidFill>
              </a:defRPr>
            </a:pPr>
            <a:r>
              <a:rPr sz="3000" b="1" i="0">
                <a:solidFill>
                  <a:srgbClr val="5F0E1A"/>
                </a:solidFill>
              </a:rPr>
              <a:t>Teaching ministry turns truth into faithful practice</a:t>
            </a:r>
          </a:p>
        </p:txBody>
      </p:sp>
      <p:sp>
        <p:nvSpPr>
          <p:cNvPr id="4" name="">
            <a:extLst xmlns:a="http://schemas.openxmlformats.org/drawingml/2006/main">
              <a:ext uri="{FF2B5EF4-FFF2-40B4-BE49-F238E27FC236}">
                <a16:creationId xmlns:a16="http://schemas.microsoft.com/office/drawing/2014/main" id="{4116A98C-3223-4C3A-A421-F1581F29FE11}"/>
              </a:ext>
            </a:extLst>
          </p:cNvPr>
          <p:cNvSpPr>
            <a:spLocks xmlns:a="http://schemas.openxmlformats.org/drawingml/2006/main" noGrp="1"/>
          </p:cNvSpPr>
          <p:nvPr/>
        </p:nvSpPr>
        <p:spPr>
          <a:xfrm xmlns:a="http://schemas.openxmlformats.org/drawingml/2006/main">
            <a:off x="1314450" y="781050"/>
            <a:ext cx="981075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1">
                <a:solidFill>
                  <a:srgbClr val="6E665E"/>
                </a:solidFill>
              </a:defRPr>
            </a:pPr>
            <a:r>
              <a:rPr sz="1350" b="0" i="1">
                <a:solidFill>
                  <a:srgbClr val="6E665E"/>
                </a:solidFill>
              </a:rPr>
              <a:t>An explaining contribution that forms understanding, discernment, memory, and transfer.</a:t>
            </a:r>
          </a:p>
        </p:txBody>
      </p:sp>
      <p:sp>
        <p:nvSpPr>
          <p:cNvPr id="5" name="">
            <a:extLst xmlns:a="http://schemas.openxmlformats.org/drawingml/2006/main">
              <a:ext uri="{FF2B5EF4-FFF2-40B4-BE49-F238E27FC236}">
                <a16:creationId xmlns:a16="http://schemas.microsoft.com/office/drawing/2014/main" id="{CAD8504B-C890-4E2A-BEDE-DEEF315C3004}"/>
              </a:ext>
            </a:extLst>
          </p:cNvPr>
          <p:cNvSpPr>
            <a:spLocks xmlns:a="http://schemas.openxmlformats.org/drawingml/2006/main" noGrp="1"/>
          </p:cNvSpPr>
          <p:nvPr/>
        </p:nvSpPr>
        <p:spPr>
          <a:xfrm xmlns:a="http://schemas.openxmlformats.org/drawingml/2006/main">
            <a:off x="685800" y="1123950"/>
            <a:ext cx="1082040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pic>
        <p:nvPicPr>
          <p:cNvPr id="30" name=""/>
          <p:cNvPicPr>
            <a:picLocks xmlns:a="http://schemas.openxmlformats.org/drawingml/2006/main" noChangeAspect="1"/>
          </p:cNvPicPr>
          <p:nvPr/>
        </p:nvPicPr>
        <p:blipFill>
          <a:blip xmlns:r="http://schemas.openxmlformats.org/officeDocument/2006/relationships" xmlns:a="http://schemas.openxmlformats.org/drawingml/2006/main" r:embed="R80a54a01e598419d"/>
          <a:srcRect xmlns:a="http://schemas.openxmlformats.org/drawingml/2006/main" l="12222" t="0" r="12222" b="0"/>
          <a:stretch xmlns:a="http://schemas.openxmlformats.org/drawingml/2006/main">
            <a:fillRect l="0" t="0" r="0" b="0"/>
          </a:stretch>
        </p:blipFill>
        <p:spPr>
          <a:xfrm xmlns:a="http://schemas.openxmlformats.org/drawingml/2006/main">
            <a:off x="685800" y="1485900"/>
            <a:ext cx="4857750" cy="4286250"/>
          </a:xfrm>
          <a:prstGeom xmlns:a="http://schemas.openxmlformats.org/drawingml/2006/main" prst="roundRect">
            <a:avLst/>
          </a:prstGeom>
        </p:spPr>
      </p:pic>
      <p:sp>
        <p:nvSpPr>
          <p:cNvPr id="7" name="">
            <a:extLst xmlns:a="http://schemas.openxmlformats.org/drawingml/2006/main">
              <a:ext uri="{FF2B5EF4-FFF2-40B4-BE49-F238E27FC236}">
                <a16:creationId xmlns:a16="http://schemas.microsoft.com/office/drawing/2014/main" id="{93A2DD36-BD1A-448A-8FE5-E9F44BF40D6D}"/>
              </a:ext>
            </a:extLst>
          </p:cNvPr>
          <p:cNvSpPr>
            <a:spLocks xmlns:a="http://schemas.openxmlformats.org/drawingml/2006/main" noGrp="1"/>
          </p:cNvSpPr>
          <p:nvPr/>
        </p:nvSpPr>
        <p:spPr>
          <a:xfrm xmlns:a="http://schemas.openxmlformats.org/drawingml/2006/main">
            <a:off x="6000750" y="1562100"/>
            <a:ext cx="3810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00" b="1" i="0">
                <a:solidFill>
                  <a:srgbClr val="C9A34A"/>
                </a:solidFill>
              </a:defRPr>
            </a:pPr>
            <a:r>
              <a:rPr sz="1200" b="1" i="0">
                <a:solidFill>
                  <a:srgbClr val="C9A34A"/>
                </a:solidFill>
              </a:rPr>
              <a:t>A TRUSTWORTHY TEACHER</a:t>
            </a:r>
          </a:p>
        </p:txBody>
      </p:sp>
      <p:sp>
        <p:nvSpPr>
          <p:cNvPr id="8" name="">
            <a:extLst xmlns:a="http://schemas.openxmlformats.org/drawingml/2006/main">
              <a:ext uri="{FF2B5EF4-FFF2-40B4-BE49-F238E27FC236}">
                <a16:creationId xmlns:a16="http://schemas.microsoft.com/office/drawing/2014/main" id="{377130AC-1122-46F9-B676-60CAAF30A1AB}"/>
              </a:ext>
            </a:extLst>
          </p:cNvPr>
          <p:cNvSpPr>
            <a:spLocks xmlns:a="http://schemas.openxmlformats.org/drawingml/2006/main" noGrp="1"/>
          </p:cNvSpPr>
          <p:nvPr/>
        </p:nvSpPr>
        <p:spPr>
          <a:xfrm xmlns:a="http://schemas.openxmlformats.org/drawingml/2006/main">
            <a:off x="6000750" y="1905000"/>
            <a:ext cx="4953000" cy="876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2400" b="1" i="0">
                <a:solidFill>
                  <a:srgbClr val="5F0E1A"/>
                </a:solidFill>
              </a:defRPr>
            </a:pPr>
            <a:r>
              <a:rPr sz="2400" b="1" i="0">
                <a:solidFill>
                  <a:srgbClr val="5F0E1A"/>
                </a:solidFill>
              </a:rPr>
              <a:t>Handles Scripture carefully</a:t>
            </a:r>
          </a:p>
          <a:p xmlns:a="http://schemas.openxmlformats.org/drawingml/2006/main">
            <a:pPr algn="l">
              <a:buNone/>
              <a:defRPr sz="2400" b="1" i="0">
                <a:solidFill>
                  <a:srgbClr val="5F0E1A"/>
                </a:solidFill>
              </a:defRPr>
            </a:pPr>
            <a:r>
              <a:rPr sz="2400" b="1" i="0">
                <a:solidFill>
                  <a:srgbClr val="5F0E1A"/>
                </a:solidFill>
              </a:rPr>
              <a:t>and forms practice</a:t>
            </a:r>
          </a:p>
        </p:txBody>
      </p:sp>
      <p:sp>
        <p:nvSpPr>
          <p:cNvPr id="9" name="">
            <a:extLst xmlns:a="http://schemas.openxmlformats.org/drawingml/2006/main">
              <a:ext uri="{FF2B5EF4-FFF2-40B4-BE49-F238E27FC236}">
                <a16:creationId xmlns:a16="http://schemas.microsoft.com/office/drawing/2014/main" id="{1B807CD9-F299-4EE8-8C00-1010D054C847}"/>
              </a:ext>
            </a:extLst>
          </p:cNvPr>
          <p:cNvSpPr>
            <a:spLocks xmlns:a="http://schemas.openxmlformats.org/drawingml/2006/main" noGrp="1"/>
          </p:cNvSpPr>
          <p:nvPr/>
        </p:nvSpPr>
        <p:spPr>
          <a:xfrm xmlns:a="http://schemas.openxmlformats.org/drawingml/2006/main">
            <a:off x="6000750" y="3124200"/>
            <a:ext cx="1333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8F1223"/>
                </a:solidFill>
              </a:defRPr>
            </a:pPr>
            <a:r>
              <a:rPr sz="1275" b="1" i="0">
                <a:solidFill>
                  <a:srgbClr val="8F1223"/>
                </a:solidFill>
              </a:rPr>
              <a:t>TEXT</a:t>
            </a:r>
          </a:p>
        </p:txBody>
      </p:sp>
      <p:sp>
        <p:nvSpPr>
          <p:cNvPr id="10" name="">
            <a:extLst xmlns:a="http://schemas.openxmlformats.org/drawingml/2006/main">
              <a:ext uri="{FF2B5EF4-FFF2-40B4-BE49-F238E27FC236}">
                <a16:creationId xmlns:a16="http://schemas.microsoft.com/office/drawing/2014/main" id="{EF23AE15-B334-498B-AA47-DE3834371AAD}"/>
              </a:ext>
            </a:extLst>
          </p:cNvPr>
          <p:cNvSpPr>
            <a:spLocks xmlns:a="http://schemas.openxmlformats.org/drawingml/2006/main" noGrp="1"/>
          </p:cNvSpPr>
          <p:nvPr/>
        </p:nvSpPr>
        <p:spPr>
          <a:xfrm xmlns:a="http://schemas.openxmlformats.org/drawingml/2006/main">
            <a:off x="7486650" y="3124200"/>
            <a:ext cx="34480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does the passage say in context?</a:t>
            </a:r>
          </a:p>
        </p:txBody>
      </p:sp>
      <p:sp>
        <p:nvSpPr>
          <p:cNvPr id="11" name="">
            <a:extLst xmlns:a="http://schemas.openxmlformats.org/drawingml/2006/main">
              <a:ext uri="{FF2B5EF4-FFF2-40B4-BE49-F238E27FC236}">
                <a16:creationId xmlns:a16="http://schemas.microsoft.com/office/drawing/2014/main" id="{939069CB-7E7D-46D7-9BD3-1C79F4042CB5}"/>
              </a:ext>
            </a:extLst>
          </p:cNvPr>
          <p:cNvSpPr>
            <a:spLocks xmlns:a="http://schemas.openxmlformats.org/drawingml/2006/main" noGrp="1"/>
          </p:cNvSpPr>
          <p:nvPr/>
        </p:nvSpPr>
        <p:spPr>
          <a:xfrm xmlns:a="http://schemas.openxmlformats.org/drawingml/2006/main">
            <a:off x="6000750" y="3571875"/>
            <a:ext cx="49339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2" name="">
            <a:extLst xmlns:a="http://schemas.openxmlformats.org/drawingml/2006/main">
              <a:ext uri="{FF2B5EF4-FFF2-40B4-BE49-F238E27FC236}">
                <a16:creationId xmlns:a16="http://schemas.microsoft.com/office/drawing/2014/main" id="{EFB3FC26-674C-4C50-BE98-96988B604DCA}"/>
              </a:ext>
            </a:extLst>
          </p:cNvPr>
          <p:cNvSpPr>
            <a:spLocks xmlns:a="http://schemas.openxmlformats.org/drawingml/2006/main" noGrp="1"/>
          </p:cNvSpPr>
          <p:nvPr/>
        </p:nvSpPr>
        <p:spPr>
          <a:xfrm xmlns:a="http://schemas.openxmlformats.org/drawingml/2006/main">
            <a:off x="6000750" y="3762375"/>
            <a:ext cx="1333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8F1223"/>
                </a:solidFill>
              </a:defRPr>
            </a:pPr>
            <a:r>
              <a:rPr sz="1275" b="1" i="0">
                <a:solidFill>
                  <a:srgbClr val="8F1223"/>
                </a:solidFill>
              </a:rPr>
              <a:t>MEANING</a:t>
            </a:r>
          </a:p>
        </p:txBody>
      </p:sp>
      <p:sp>
        <p:nvSpPr>
          <p:cNvPr id="13" name="">
            <a:extLst xmlns:a="http://schemas.openxmlformats.org/drawingml/2006/main">
              <a:ext uri="{FF2B5EF4-FFF2-40B4-BE49-F238E27FC236}">
                <a16:creationId xmlns:a16="http://schemas.microsoft.com/office/drawing/2014/main" id="{7CAFFF7D-2148-41D6-AB9C-5AF992640D31}"/>
              </a:ext>
            </a:extLst>
          </p:cNvPr>
          <p:cNvSpPr>
            <a:spLocks xmlns:a="http://schemas.openxmlformats.org/drawingml/2006/main" noGrp="1"/>
          </p:cNvSpPr>
          <p:nvPr/>
        </p:nvSpPr>
        <p:spPr>
          <a:xfrm xmlns:a="http://schemas.openxmlformats.org/drawingml/2006/main">
            <a:off x="7486650" y="3762375"/>
            <a:ext cx="34480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What understanding is warranted?</a:t>
            </a:r>
          </a:p>
        </p:txBody>
      </p:sp>
      <p:sp>
        <p:nvSpPr>
          <p:cNvPr id="14" name="">
            <a:extLst xmlns:a="http://schemas.openxmlformats.org/drawingml/2006/main">
              <a:ext uri="{FF2B5EF4-FFF2-40B4-BE49-F238E27FC236}">
                <a16:creationId xmlns:a16="http://schemas.microsoft.com/office/drawing/2014/main" id="{6B4E943C-8787-4519-8145-47B49793CD39}"/>
              </a:ext>
            </a:extLst>
          </p:cNvPr>
          <p:cNvSpPr>
            <a:spLocks xmlns:a="http://schemas.openxmlformats.org/drawingml/2006/main" noGrp="1"/>
          </p:cNvSpPr>
          <p:nvPr/>
        </p:nvSpPr>
        <p:spPr>
          <a:xfrm xmlns:a="http://schemas.openxmlformats.org/drawingml/2006/main">
            <a:off x="6000750" y="4210050"/>
            <a:ext cx="49339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5" name="">
            <a:extLst xmlns:a="http://schemas.openxmlformats.org/drawingml/2006/main">
              <a:ext uri="{FF2B5EF4-FFF2-40B4-BE49-F238E27FC236}">
                <a16:creationId xmlns:a16="http://schemas.microsoft.com/office/drawing/2014/main" id="{09D8DE6C-BEDC-4CB2-9ABF-70B4CFB967B4}"/>
              </a:ext>
            </a:extLst>
          </p:cNvPr>
          <p:cNvSpPr>
            <a:spLocks xmlns:a="http://schemas.openxmlformats.org/drawingml/2006/main" noGrp="1"/>
          </p:cNvSpPr>
          <p:nvPr/>
        </p:nvSpPr>
        <p:spPr>
          <a:xfrm xmlns:a="http://schemas.openxmlformats.org/drawingml/2006/main">
            <a:off x="6000750" y="4400550"/>
            <a:ext cx="1333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8F1223"/>
                </a:solidFill>
              </a:defRPr>
            </a:pPr>
            <a:r>
              <a:rPr sz="1275" b="1" i="0">
                <a:solidFill>
                  <a:srgbClr val="8F1223"/>
                </a:solidFill>
              </a:rPr>
              <a:t>PRACTICE</a:t>
            </a:r>
          </a:p>
        </p:txBody>
      </p:sp>
      <p:sp>
        <p:nvSpPr>
          <p:cNvPr id="16" name="">
            <a:extLst xmlns:a="http://schemas.openxmlformats.org/drawingml/2006/main">
              <a:ext uri="{FF2B5EF4-FFF2-40B4-BE49-F238E27FC236}">
                <a16:creationId xmlns:a16="http://schemas.microsoft.com/office/drawing/2014/main" id="{D3279345-60A6-4494-AC66-5EC409230E9C}"/>
              </a:ext>
            </a:extLst>
          </p:cNvPr>
          <p:cNvSpPr>
            <a:spLocks xmlns:a="http://schemas.openxmlformats.org/drawingml/2006/main" noGrp="1"/>
          </p:cNvSpPr>
          <p:nvPr/>
        </p:nvSpPr>
        <p:spPr>
          <a:xfrm xmlns:a="http://schemas.openxmlformats.org/drawingml/2006/main">
            <a:off x="7486650" y="4400550"/>
            <a:ext cx="34480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How shall truth shape faithful living?</a:t>
            </a:r>
          </a:p>
        </p:txBody>
      </p:sp>
      <p:sp>
        <p:nvSpPr>
          <p:cNvPr id="17" name="">
            <a:extLst xmlns:a="http://schemas.openxmlformats.org/drawingml/2006/main">
              <a:ext uri="{FF2B5EF4-FFF2-40B4-BE49-F238E27FC236}">
                <a16:creationId xmlns:a16="http://schemas.microsoft.com/office/drawing/2014/main" id="{377B0923-6D91-413E-AEF5-9FC313EF7063}"/>
              </a:ext>
            </a:extLst>
          </p:cNvPr>
          <p:cNvSpPr>
            <a:spLocks xmlns:a="http://schemas.openxmlformats.org/drawingml/2006/main" noGrp="1"/>
          </p:cNvSpPr>
          <p:nvPr/>
        </p:nvSpPr>
        <p:spPr>
          <a:xfrm xmlns:a="http://schemas.openxmlformats.org/drawingml/2006/main">
            <a:off x="6000750" y="4848225"/>
            <a:ext cx="49339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18" name="">
            <a:extLst xmlns:a="http://schemas.openxmlformats.org/drawingml/2006/main">
              <a:ext uri="{FF2B5EF4-FFF2-40B4-BE49-F238E27FC236}">
                <a16:creationId xmlns:a16="http://schemas.microsoft.com/office/drawing/2014/main" id="{A5C1651C-25F8-424D-AF2B-DBDBECE6A613}"/>
              </a:ext>
            </a:extLst>
          </p:cNvPr>
          <p:cNvSpPr>
            <a:spLocks xmlns:a="http://schemas.openxmlformats.org/drawingml/2006/main" noGrp="1"/>
          </p:cNvSpPr>
          <p:nvPr/>
        </p:nvSpPr>
        <p:spPr>
          <a:xfrm xmlns:a="http://schemas.openxmlformats.org/drawingml/2006/main">
            <a:off x="6000750" y="5038725"/>
            <a:ext cx="13335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275" b="1" i="0">
                <a:solidFill>
                  <a:srgbClr val="8F1223"/>
                </a:solidFill>
              </a:defRPr>
            </a:pPr>
            <a:r>
              <a:rPr sz="1275" b="1" i="0">
                <a:solidFill>
                  <a:srgbClr val="8F1223"/>
                </a:solidFill>
              </a:rPr>
              <a:t>TRANSFER</a:t>
            </a:r>
          </a:p>
        </p:txBody>
      </p:sp>
      <p:sp>
        <p:nvSpPr>
          <p:cNvPr id="19" name="">
            <a:extLst xmlns:a="http://schemas.openxmlformats.org/drawingml/2006/main">
              <a:ext uri="{FF2B5EF4-FFF2-40B4-BE49-F238E27FC236}">
                <a16:creationId xmlns:a16="http://schemas.microsoft.com/office/drawing/2014/main" id="{2FF37FDB-4E1A-471F-B5E1-9551DC1151EF}"/>
              </a:ext>
            </a:extLst>
          </p:cNvPr>
          <p:cNvSpPr>
            <a:spLocks xmlns:a="http://schemas.openxmlformats.org/drawingml/2006/main" noGrp="1"/>
          </p:cNvSpPr>
          <p:nvPr/>
        </p:nvSpPr>
        <p:spPr>
          <a:xfrm xmlns:a="http://schemas.openxmlformats.org/drawingml/2006/main">
            <a:off x="7486650" y="5038725"/>
            <a:ext cx="3448050" cy="3238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1350" b="0" i="0">
                <a:solidFill>
                  <a:srgbClr val="343434"/>
                </a:solidFill>
              </a:defRPr>
            </a:pPr>
            <a:r>
              <a:rPr sz="1350" b="0" i="0">
                <a:solidFill>
                  <a:srgbClr val="343434"/>
                </a:solidFill>
              </a:rPr>
              <a:t>Can learners explain and apply it for others?</a:t>
            </a:r>
          </a:p>
        </p:txBody>
      </p:sp>
      <p:sp>
        <p:nvSpPr>
          <p:cNvPr id="20" name="">
            <a:extLst xmlns:a="http://schemas.openxmlformats.org/drawingml/2006/main">
              <a:ext uri="{FF2B5EF4-FFF2-40B4-BE49-F238E27FC236}">
                <a16:creationId xmlns:a16="http://schemas.microsoft.com/office/drawing/2014/main" id="{4FA018CC-9862-435F-856B-1B0DCC5163EB}"/>
              </a:ext>
            </a:extLst>
          </p:cNvPr>
          <p:cNvSpPr>
            <a:spLocks xmlns:a="http://schemas.openxmlformats.org/drawingml/2006/main" noGrp="1"/>
          </p:cNvSpPr>
          <p:nvPr/>
        </p:nvSpPr>
        <p:spPr>
          <a:xfrm xmlns:a="http://schemas.openxmlformats.org/drawingml/2006/main">
            <a:off x="6000750" y="5486400"/>
            <a:ext cx="4933950" cy="19050"/>
          </a:xfrm>
          <a:prstGeom xmlns:a="http://schemas.openxmlformats.org/drawingml/2006/main" prst="rect">
            <a:avLst/>
          </a:prstGeom>
          <a:solidFill xmlns:a="http://schemas.openxmlformats.org/drawingml/2006/main">
            <a:srgbClr val="E8D6A8"/>
          </a:solidFill>
          <a:ln xmlns:a="http://schemas.openxmlformats.org/drawingml/2006/main" w="0">
            <a:noFill/>
            <a:prstDash val="solid"/>
          </a:ln>
        </p:spPr>
      </p:sp>
      <p:sp>
        <p:nvSpPr>
          <p:cNvPr id="21" name="">
            <a:extLst xmlns:a="http://schemas.openxmlformats.org/drawingml/2006/main">
              <a:ext uri="{FF2B5EF4-FFF2-40B4-BE49-F238E27FC236}">
                <a16:creationId xmlns:a16="http://schemas.microsoft.com/office/drawing/2014/main" id="{23F724CE-A25F-4D9D-85BC-FDAEB862A0B2}"/>
              </a:ext>
            </a:extLst>
          </p:cNvPr>
          <p:cNvSpPr>
            <a:spLocks xmlns:a="http://schemas.openxmlformats.org/drawingml/2006/main" noGrp="1"/>
          </p:cNvSpPr>
          <p:nvPr/>
        </p:nvSpPr>
        <p:spPr>
          <a:xfrm xmlns:a="http://schemas.openxmlformats.org/drawingml/2006/main">
            <a:off x="685800" y="6515100"/>
            <a:ext cx="5334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buNone/>
              <a:defRPr sz="825" b="1" i="0">
                <a:solidFill>
                  <a:srgbClr val="6E665E"/>
                </a:solidFill>
              </a:defRPr>
            </a:pPr>
            <a:r>
              <a:rPr sz="825" b="1" i="0">
                <a:solidFill>
                  <a:srgbClr val="6E665E"/>
                </a:solidFill>
              </a:rPr>
              <a:t>CONVERGENCE Q45  |  DR. SHERRY-ANN BROWN</a:t>
            </a:r>
          </a:p>
        </p:txBody>
      </p:sp>
      <p:sp>
        <p:nvSpPr>
          <p:cNvPr id="22" name="">
            <a:extLst xmlns:a="http://schemas.openxmlformats.org/drawingml/2006/main">
              <a:ext uri="{FF2B5EF4-FFF2-40B4-BE49-F238E27FC236}">
                <a16:creationId xmlns:a16="http://schemas.microsoft.com/office/drawing/2014/main" id="{71FD84DD-8571-4007-AD73-5DBF89F336D3}"/>
              </a:ext>
            </a:extLst>
          </p:cNvPr>
          <p:cNvSpPr>
            <a:spLocks xmlns:a="http://schemas.openxmlformats.org/drawingml/2006/main" noGrp="1"/>
          </p:cNvSpPr>
          <p:nvPr/>
        </p:nvSpPr>
        <p:spPr>
          <a:xfrm xmlns:a="http://schemas.openxmlformats.org/drawingml/2006/main">
            <a:off x="10934700" y="6515100"/>
            <a:ext cx="5715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buNone/>
              <a:defRPr sz="825" b="1" i="0">
                <a:solidFill>
                  <a:srgbClr val="6E665E"/>
                </a:solidFill>
              </a:defRPr>
            </a:pPr>
            <a:r>
              <a:rPr sz="825" b="1" i="0">
                <a:solidFill>
                  <a:srgbClr val="6E665E"/>
                </a:solidFill>
              </a:rPr>
              <a:t>09</a:t>
            </a:r>
          </a:p>
        </p:txBody>
      </p:sp>
    </p:spTree>
    <p:extLst>
      <p:ext uri="{BB962C8B-B14F-4D97-AF65-F5344CB8AC3E}">
        <p14:creationId xmlns:p14="http://schemas.microsoft.com/office/powerpoint/2010/main" val="1005101901"/>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2026-08-31T11:43:47.9060000Z</dcterms:created>
  <dcterms:modified xsi:type="dcterms:W3CDTF">2026-08-31T11:43:47.9060000Z</dcterms:modified>
</coreProperties>
</file>